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19" r:id="rId3"/>
    <p:sldId id="296" r:id="rId4"/>
    <p:sldId id="325" r:id="rId5"/>
    <p:sldId id="321" r:id="rId6"/>
    <p:sldId id="330" r:id="rId7"/>
    <p:sldId id="316" r:id="rId8"/>
    <p:sldId id="317" r:id="rId9"/>
    <p:sldId id="313" r:id="rId1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5B5C-E3B8-4B6B-8971-AB5B680FE8D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ED8-3A1B-43C5-AB53-BF5B9528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E4ED8-3A1B-43C5-AB53-BF5B9528A0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lhouette of a cat jumping over a letter">
            <a:extLst>
              <a:ext uri="{FF2B5EF4-FFF2-40B4-BE49-F238E27FC236}">
                <a16:creationId xmlns:a16="http://schemas.microsoft.com/office/drawing/2014/main" id="{409CFFB8-332C-E97B-8265-9735E40BF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47" y="5234729"/>
            <a:ext cx="1104744" cy="10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flickr.com/photos/wallyg/381134319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5032073" cy="1646796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2026-2027 school Budget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 Budget Presentation for Board Adoption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Danielle Brewster &amp; Christopher Harper 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APRIL 21, 2026</a:t>
            </a:r>
          </a:p>
        </p:txBody>
      </p:sp>
      <p:pic>
        <p:nvPicPr>
          <p:cNvPr id="6" name="Picture 5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B542733C-98DC-42CF-A914-171470AC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1" y="1047376"/>
            <a:ext cx="4676231" cy="4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2026-2027 Budget Calendar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700" dirty="0"/>
              <a:t>January 14, 2026  - Facilities and Food Service.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dirty="0"/>
              <a:t>February 11, 2026- Instructional Programs and Transportation.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dirty="0"/>
              <a:t>March 11, 2026     - Preliminary Full 26-27 Budget Presentation.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dirty="0"/>
              <a:t>April 1, 2026        - Budget Workshop 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b="1" dirty="0"/>
              <a:t>April 21, 2026      - Final Discussion and Adoption of 26-27 school year budget.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b="1" dirty="0"/>
              <a:t>April 21, 2026      - Special BOE Meeting - Questar III Budget Vote and  Election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dirty="0"/>
              <a:t>May 6, 2026         - Public Hearing on Proposed Budget.</a:t>
            </a:r>
          </a:p>
          <a:p>
            <a:pPr lvl="0">
              <a:spcBef>
                <a:spcPts val="1400"/>
              </a:spcBef>
              <a:spcAft>
                <a:spcPts val="0"/>
              </a:spcAft>
              <a:buSzPts val="2000"/>
            </a:pPr>
            <a:r>
              <a:rPr lang="en-US" sz="1700" dirty="0"/>
              <a:t>May 19, 2026       - Public Budget Vote and Board of Education Election.</a:t>
            </a:r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450B0-C99E-3A27-9678-A12F61C9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95" y="1916318"/>
            <a:ext cx="260325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0707D-5CE4-4473-A0D0-87CA8AEB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What's changed since last board meeting?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E7611-4C1A-9FED-CC5B-05AF6A36B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7731"/>
          <a:stretch>
            <a:fillRect/>
          </a:stretch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ild with backpack entering school bus on a sunny morning">
            <a:extLst>
              <a:ext uri="{FF2B5EF4-FFF2-40B4-BE49-F238E27FC236}">
                <a16:creationId xmlns:a16="http://schemas.microsoft.com/office/drawing/2014/main" id="{7F7BADB9-A20E-DEFA-3622-D663E590E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r="3" b="3"/>
          <a:stretch>
            <a:fillRect/>
          </a:stretch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2868-690A-4126-841D-AFA264AE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254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700" b="1" u="sng" dirty="0"/>
              <a:t>State Aid: </a:t>
            </a:r>
            <a:r>
              <a:rPr lang="en-US" sz="1700" dirty="0"/>
              <a:t>Revenue estimates assume a 1% increase in Foundation Aid. (+$26,000) Budget has not been approved by the state yet.</a:t>
            </a:r>
          </a:p>
          <a:p>
            <a:pPr marL="2540" lvl="0" indent="0">
              <a:spcBef>
                <a:spcPts val="1400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700" b="1" u="sng" dirty="0"/>
              <a:t>Additional Vehicle Replacement Needed – Transportation</a:t>
            </a:r>
            <a:br>
              <a:rPr lang="en-US" sz="1700" dirty="0"/>
            </a:br>
            <a:r>
              <a:rPr lang="en-US" sz="1700" dirty="0"/>
              <a:t>The 2015 Suburban requires major repairs (estimated at $6,500+) and has significant rust. Given its low value, investing in repairs is not cost-effective. However, a vehicle is required to support an outside placement bus run for the upcoming year.</a:t>
            </a:r>
          </a:p>
          <a:p>
            <a:pPr marL="0" indent="0">
              <a:buNone/>
            </a:pPr>
            <a:r>
              <a:rPr lang="en-US" sz="1700" b="1" u="sng" dirty="0"/>
              <a:t>Recommendation:</a:t>
            </a:r>
            <a:br>
              <a:rPr lang="en-US" sz="1700" dirty="0"/>
            </a:br>
            <a:r>
              <a:rPr lang="en-US" sz="1700" dirty="0"/>
              <a:t>Lease a minivan for the 2026–2027 school year at an estimated cost of $10,000.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E2D9F-99A2-8200-8A57-3681517C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D681-F2A7-12A0-A474-B76BF90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13" y="263527"/>
            <a:ext cx="10934775" cy="1450757"/>
          </a:xfrm>
        </p:spPr>
        <p:txBody>
          <a:bodyPr>
            <a:normAutofit/>
          </a:bodyPr>
          <a:lstStyle/>
          <a:p>
            <a:r>
              <a:rPr lang="en-US"/>
              <a:t>Over the past two years, the district has taken significant steps to reduce costs.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749A-33F7-50B0-72D0-433FFDB9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13" y="1783533"/>
            <a:ext cx="10462487" cy="44386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700" b="1" u="sng" dirty="0"/>
          </a:p>
          <a:p>
            <a:pPr marL="0" indent="0">
              <a:buNone/>
            </a:pPr>
            <a:r>
              <a:rPr lang="en-US" sz="2700" b="1" dirty="0"/>
              <a:t>The following positions have been eliminated:</a:t>
            </a:r>
          </a:p>
          <a:p>
            <a:pPr marL="0" indent="0">
              <a:buNone/>
            </a:pPr>
            <a:r>
              <a:rPr lang="en-US" sz="2700" b="1" u="sng" dirty="0"/>
              <a:t>2025-2026 School year: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   2</a:t>
            </a:r>
            <a:r>
              <a:rPr lang="en-US" sz="2700" b="1" dirty="0"/>
              <a:t> </a:t>
            </a:r>
            <a:r>
              <a:rPr lang="en-US" sz="2700" dirty="0"/>
              <a:t>Elementary regular education teachers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    1 PE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1 Business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1 Special Education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1 Reading Teacher </a:t>
            </a:r>
          </a:p>
          <a:p>
            <a:pPr marL="0" indent="0">
              <a:buNone/>
            </a:pPr>
            <a:r>
              <a:rPr lang="en-US" sz="2700" b="1" u="sng" dirty="0"/>
              <a:t>2026-2027 School year: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1 Psychologist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2 Elementary regular education teachers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In total, 9 teaching positions have been reduced—equivalent to 16% of the district’s teaching staff.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F8F43-AB92-4B6F-6B82-AC7920ADA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4400"/>
            <a:ext cx="3888606" cy="29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C6163-E5FA-A7DD-6086-6BAC6246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Budget to Budget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8F3E1E-633E-225D-D6A8-049EA39A6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47" y="2198688"/>
            <a:ext cx="5506794" cy="3670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E03B689-BD30-4946-B40C-BE7F625665EF}"/>
              </a:ext>
            </a:extLst>
          </p:cNvPr>
          <p:cNvGraphicFramePr>
            <a:graphicFrameLocks/>
          </p:cNvGraphicFramePr>
          <p:nvPr/>
        </p:nvGraphicFramePr>
        <p:xfrm>
          <a:off x="633999" y="2126046"/>
          <a:ext cx="4001316" cy="234247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000658">
                  <a:extLst>
                    <a:ext uri="{9D8B030D-6E8A-4147-A177-3AD203B41FA5}">
                      <a16:colId xmlns:a16="http://schemas.microsoft.com/office/drawing/2014/main" val="2125515168"/>
                    </a:ext>
                  </a:extLst>
                </a:gridCol>
                <a:gridCol w="2000658">
                  <a:extLst>
                    <a:ext uri="{9D8B030D-6E8A-4147-A177-3AD203B41FA5}">
                      <a16:colId xmlns:a16="http://schemas.microsoft.com/office/drawing/2014/main" val="3705594528"/>
                    </a:ext>
                  </a:extLst>
                </a:gridCol>
              </a:tblGrid>
              <a:tr h="615086"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none" spc="60">
                          <a:solidFill>
                            <a:schemeClr val="bg1"/>
                          </a:solidFill>
                        </a:rPr>
                        <a:t>2025-2026</a:t>
                      </a:r>
                    </a:p>
                  </a:txBody>
                  <a:tcPr marL="236967" marR="236967" marT="129255" marB="1184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cap="none" spc="60">
                          <a:solidFill>
                            <a:schemeClr val="bg1"/>
                          </a:solidFill>
                        </a:rPr>
                        <a:t>2026-2027</a:t>
                      </a:r>
                    </a:p>
                  </a:txBody>
                  <a:tcPr marL="236967" marR="236967" marT="129255" marB="1184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21500"/>
                  </a:ext>
                </a:extLst>
              </a:tr>
              <a:tr h="575797"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$15,427,799</a:t>
                      </a:r>
                    </a:p>
                  </a:txBody>
                  <a:tcPr marL="236967" marR="236967" marT="129255" marB="1184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$16,054,977</a:t>
                      </a:r>
                    </a:p>
                  </a:txBody>
                  <a:tcPr marL="236967" marR="236967" marT="129255" marB="1184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481286"/>
                  </a:ext>
                </a:extLst>
              </a:tr>
              <a:tr h="5757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$627,178</a:t>
                      </a:r>
                    </a:p>
                  </a:txBody>
                  <a:tcPr marL="236967" marR="236967" marT="129255" marB="1184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22605"/>
                  </a:ext>
                </a:extLst>
              </a:tr>
              <a:tr h="5757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4.1% increase</a:t>
                      </a:r>
                    </a:p>
                  </a:txBody>
                  <a:tcPr marL="236967" marR="236967" marT="129255" marB="11848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1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C9171-83BF-CE56-F42C-8BFAE086FB20}"/>
              </a:ext>
            </a:extLst>
          </p:cNvPr>
          <p:cNvSpPr txBox="1"/>
          <p:nvPr/>
        </p:nvSpPr>
        <p:spPr>
          <a:xfrm>
            <a:off x="7859485" y="634946"/>
            <a:ext cx="369025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Tax Levy Scenarios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C0AD97-9781-8762-CF29-D2F424FC7498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Any proposed tax levy increase above 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4.32%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 must receive 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at least 60% voter approval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 to pass.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Using less of the districts fund balance helps support future budgets. It also provides a larger buffer against rising costs in future budgets.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Scenarios 1 and 2 are projected to reduce the district’s fund balance to below 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4%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. For reference, </a:t>
            </a:r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4% equals $642,199</a:t>
            </a: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70584-0584-7937-ECAD-4A36ED70A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70049"/>
              </p:ext>
            </p:extLst>
          </p:nvPr>
        </p:nvGraphicFramePr>
        <p:xfrm>
          <a:off x="633999" y="863400"/>
          <a:ext cx="6909803" cy="486777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526147">
                  <a:extLst>
                    <a:ext uri="{9D8B030D-6E8A-4147-A177-3AD203B41FA5}">
                      <a16:colId xmlns:a16="http://schemas.microsoft.com/office/drawing/2014/main" val="3448345367"/>
                    </a:ext>
                  </a:extLst>
                </a:gridCol>
                <a:gridCol w="1345914">
                  <a:extLst>
                    <a:ext uri="{9D8B030D-6E8A-4147-A177-3AD203B41FA5}">
                      <a16:colId xmlns:a16="http://schemas.microsoft.com/office/drawing/2014/main" val="2674215256"/>
                    </a:ext>
                  </a:extLst>
                </a:gridCol>
                <a:gridCol w="1345914">
                  <a:extLst>
                    <a:ext uri="{9D8B030D-6E8A-4147-A177-3AD203B41FA5}">
                      <a16:colId xmlns:a16="http://schemas.microsoft.com/office/drawing/2014/main" val="4096202787"/>
                    </a:ext>
                  </a:extLst>
                </a:gridCol>
                <a:gridCol w="1345914">
                  <a:extLst>
                    <a:ext uri="{9D8B030D-6E8A-4147-A177-3AD203B41FA5}">
                      <a16:colId xmlns:a16="http://schemas.microsoft.com/office/drawing/2014/main" val="23099989"/>
                    </a:ext>
                  </a:extLst>
                </a:gridCol>
                <a:gridCol w="1345914">
                  <a:extLst>
                    <a:ext uri="{9D8B030D-6E8A-4147-A177-3AD203B41FA5}">
                      <a16:colId xmlns:a16="http://schemas.microsoft.com/office/drawing/2014/main" val="2748098948"/>
                    </a:ext>
                  </a:extLst>
                </a:gridCol>
              </a:tblGrid>
              <a:tr h="488843">
                <a:tc>
                  <a:txBody>
                    <a:bodyPr/>
                    <a:lstStyle/>
                    <a:p>
                      <a:pPr algn="ctr"/>
                      <a:endParaRPr lang="en-US" sz="1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34260" marR="69157" marT="103277" marB="10327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bg1"/>
                          </a:solidFill>
                        </a:rPr>
                        <a:t>Scenario #1</a:t>
                      </a:r>
                    </a:p>
                  </a:txBody>
                  <a:tcPr marL="134260" marR="69157" marT="103277" marB="1032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bg1"/>
                          </a:solidFill>
                        </a:rPr>
                        <a:t>Scenario #2</a:t>
                      </a:r>
                    </a:p>
                  </a:txBody>
                  <a:tcPr marL="134260" marR="69157" marT="103277" marB="1032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bg1"/>
                          </a:solidFill>
                        </a:rPr>
                        <a:t>Scenario #3</a:t>
                      </a:r>
                    </a:p>
                  </a:txBody>
                  <a:tcPr marL="134260" marR="69157" marT="103277" marB="1032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solidFill>
                            <a:schemeClr val="bg1"/>
                          </a:solidFill>
                        </a:rPr>
                        <a:t>Scenario #4</a:t>
                      </a:r>
                    </a:p>
                  </a:txBody>
                  <a:tcPr marL="134260" marR="69157" marT="103277" marB="1032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30603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4.32% Levy Increase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FF0000"/>
                          </a:solidFill>
                        </a:rPr>
                        <a:t>5.5% Levy Increase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FF0000"/>
                          </a:solidFill>
                        </a:rPr>
                        <a:t>6% Levy Increase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rgbClr val="FF0000"/>
                          </a:solidFill>
                        </a:rPr>
                        <a:t>6.5% Levy Increase 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8324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$16,054,977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$16,054,977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$16,054,977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$16,054,977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7654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$4,338,660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$4,338,660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$4,338,660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$4,338,660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74310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Levy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$11,196,317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$11,322,963</a:t>
                      </a:r>
                    </a:p>
                    <a:p>
                      <a:pPr algn="ctr"/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$11,376,626</a:t>
                      </a:r>
                    </a:p>
                    <a:p>
                      <a:pPr algn="ctr"/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$11,430,289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35546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Fund Balance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$400,000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$393,354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$339,691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$286,028</a:t>
                      </a:r>
                    </a:p>
                    <a:p>
                      <a:pPr algn="ctr"/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91485"/>
                  </a:ext>
                </a:extLst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Reserves/Debt Service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$120,000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marL="134260" marR="69157" marT="103277" marB="10327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5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7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13C8B-A454-B601-8D52-2464477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What Happens if the budget doesn’t pass?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07C06-10CE-D247-2EDF-71E6335E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3" b="3"/>
          <a:stretch>
            <a:fillRect/>
          </a:stretch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057483-1D7A-0035-3729-D865DD80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731"/>
          <a:stretch>
            <a:fillRect/>
          </a:stretch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286A8-CAC9-69A8-77E7-1F8CB5AB34E8}"/>
              </a:ext>
            </a:extLst>
          </p:cNvPr>
          <p:cNvSpPr txBox="1"/>
          <p:nvPr/>
        </p:nvSpPr>
        <p:spPr>
          <a:xfrm>
            <a:off x="5144679" y="2198914"/>
            <a:ext cx="640506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marR="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If the budget does not pass the board has three options:</a:t>
            </a:r>
          </a:p>
          <a:p>
            <a:pPr marL="342900" marR="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AutoNum type="arabicParenR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Resubmit the defeated budget to the voters.</a:t>
            </a:r>
          </a:p>
          <a:p>
            <a:pPr marL="342900" marR="0" lvl="0" indent="-34290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AutoNum type="arabicParenR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Resubmit a revised budget to voters.</a:t>
            </a:r>
          </a:p>
          <a:p>
            <a:pPr marL="342900" marR="0" lvl="0" indent="-34290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  <a:buAutoNum type="arabicParenR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Adopt a contingent budget.</a:t>
            </a:r>
          </a:p>
          <a:p>
            <a:pPr marR="0" lvl="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If the resubmitted budget is defeated again, the BOE must adopt a contingent budget.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R="0" lvl="0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8217-0075-D560-750F-7736D31AC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DE8B-E7DB-B97E-9B4C-EB747B23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Contingent Budget?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FDFDF-4664-4A8D-56F5-6E780785E942}"/>
              </a:ext>
            </a:extLst>
          </p:cNvPr>
          <p:cNvSpPr txBox="1"/>
          <p:nvPr/>
        </p:nvSpPr>
        <p:spPr>
          <a:xfrm>
            <a:off x="728003" y="1995854"/>
            <a:ext cx="10350305" cy="453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A contingent budget is what a school district must adopt if voters reject the proposed budget twice. 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district goes to a contingent budget: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BOE is required to adopt a budget with a 0% Tax levy increase. Meaning the district would have a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$983,651 budget gap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would need to use reductions/reserves/fund balance to balance the budget.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Non-Contingent expenses would be removed from the budget. (equipment purchases, supplies, extracurricular, sports, field trips etc.)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b="1" dirty="0"/>
              <a:t>Next Steps: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E36DA-3FA6-9A45-E3AF-45052D4ED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" y="473902"/>
            <a:ext cx="2327925" cy="31039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cks of gold coins">
            <a:extLst>
              <a:ext uri="{FF2B5EF4-FFF2-40B4-BE49-F238E27FC236}">
                <a16:creationId xmlns:a16="http://schemas.microsoft.com/office/drawing/2014/main" id="{54659FDA-F1B6-995E-6E50-8BE8BB562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4" y="4013574"/>
            <a:ext cx="2735905" cy="181937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67124-F5D9-272B-A63F-406BEA38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2687342"/>
            <a:ext cx="2295082" cy="306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Board Adopts the Budget tonight, $16,054,977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Budget Hearing, May 6, 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Budget Vote, May 19, 2026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0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5243</TotalTime>
  <Words>650</Words>
  <Application>Microsoft Office PowerPoint</Application>
  <PresentationFormat>Widescreen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New Lebanon Central School District </vt:lpstr>
      <vt:lpstr>2026-2027 Budget Calendar</vt:lpstr>
      <vt:lpstr>What's changed since last board meeting?</vt:lpstr>
      <vt:lpstr>Over the past two years, the district has taken significant steps to reduce costs.</vt:lpstr>
      <vt:lpstr>Budget to Budget </vt:lpstr>
      <vt:lpstr>PowerPoint Presentation</vt:lpstr>
      <vt:lpstr>What Happens if the budget doesn’t pass?</vt:lpstr>
      <vt:lpstr>What is a Contingent Budget?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 </dc:title>
  <dc:creator>Brewster, Danielle</dc:creator>
  <cp:lastModifiedBy>Brewster, Danielle</cp:lastModifiedBy>
  <cp:revision>271</cp:revision>
  <cp:lastPrinted>2026-04-21T15:27:21Z</cp:lastPrinted>
  <dcterms:created xsi:type="dcterms:W3CDTF">2025-02-07T15:10:25Z</dcterms:created>
  <dcterms:modified xsi:type="dcterms:W3CDTF">2026-04-21T15:29:53Z</dcterms:modified>
</cp:coreProperties>
</file>