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6" r:id="rId4"/>
    <p:sldId id="258" r:id="rId5"/>
    <p:sldId id="263" r:id="rId6"/>
    <p:sldId id="259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3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9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6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5AF570-CA76-4220-9B73-DB15C8473EE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83ABAD-9289-40E3-BB3D-0FAB06259DC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7DD5F9-BEB7-F564-D8A9-EAD094816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Review of key metrics for Foundation Aid and the impact of funding levels on New Lebanon CSD’s financial projections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25973-6138-00CB-4DCD-E40328639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80" y="1089542"/>
            <a:ext cx="7665840" cy="15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84B8-CAA1-8098-C8B4-496924D2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27FA8-2D90-767B-66E7-52D6A903A1B1}"/>
              </a:ext>
            </a:extLst>
          </p:cNvPr>
          <p:cNvSpPr txBox="1"/>
          <p:nvPr/>
        </p:nvSpPr>
        <p:spPr>
          <a:xfrm>
            <a:off x="1161288" y="1956816"/>
            <a:ext cx="1005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Due to the demographics of New Lebanon CSD (property wealth due to higher than average number </a:t>
            </a:r>
            <a:r>
              <a:rPr lang="en-US" sz="2800"/>
              <a:t>of second homes</a:t>
            </a:r>
            <a:r>
              <a:rPr lang="en-US" sz="2800" dirty="0"/>
              <a:t>), the District looks relatively wealthier on paper compared to neighboring Districts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 a result, the District receives comparatively less Foundation Aid per Student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puts a strain on District resources and ability to provide their educational mission</a:t>
            </a:r>
          </a:p>
        </p:txBody>
      </p:sp>
    </p:spTree>
    <p:extLst>
      <p:ext uri="{BB962C8B-B14F-4D97-AF65-F5344CB8AC3E}">
        <p14:creationId xmlns:p14="http://schemas.microsoft.com/office/powerpoint/2010/main" val="339551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2AF84-8372-44DF-A539-4E1BAFCF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6" y="429768"/>
            <a:ext cx="11048355" cy="54061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BD4034-D7A9-5EFF-5F51-CD1BB7B740DB}"/>
              </a:ext>
            </a:extLst>
          </p:cNvPr>
          <p:cNvSpPr/>
          <p:nvPr/>
        </p:nvSpPr>
        <p:spPr>
          <a:xfrm>
            <a:off x="3493008" y="1179576"/>
            <a:ext cx="2203704" cy="42428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6FB40-68A4-16CF-32CF-AC80C350351F}"/>
              </a:ext>
            </a:extLst>
          </p:cNvPr>
          <p:cNvSpPr/>
          <p:nvPr/>
        </p:nvSpPr>
        <p:spPr>
          <a:xfrm>
            <a:off x="5785104" y="1179576"/>
            <a:ext cx="2526792" cy="4242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57CF9-E1FA-6AAB-9322-7C2BA950F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71" y="258577"/>
            <a:ext cx="10729300" cy="5982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D548C7-5172-C96C-FA96-B498ED3A03B2}"/>
              </a:ext>
            </a:extLst>
          </p:cNvPr>
          <p:cNvSpPr/>
          <p:nvPr/>
        </p:nvSpPr>
        <p:spPr>
          <a:xfrm>
            <a:off x="4105656" y="987552"/>
            <a:ext cx="1920240" cy="4892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1F4E1-E8A7-28BA-94C6-65867EDE7270}"/>
              </a:ext>
            </a:extLst>
          </p:cNvPr>
          <p:cNvSpPr/>
          <p:nvPr/>
        </p:nvSpPr>
        <p:spPr>
          <a:xfrm>
            <a:off x="6197120" y="982980"/>
            <a:ext cx="2635983" cy="4892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95EEBE-183A-82CD-1CAF-4E22F2300051}"/>
              </a:ext>
            </a:extLst>
          </p:cNvPr>
          <p:cNvSpPr/>
          <p:nvPr/>
        </p:nvSpPr>
        <p:spPr>
          <a:xfrm>
            <a:off x="4288536" y="5532120"/>
            <a:ext cx="5815584" cy="25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D1F4C-F98D-2B57-8BF1-98F54904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CEEA-1996-142E-188C-D0371616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County/Neighboring Districts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EBFA4-1CA8-3CDC-4734-6E70E6015FA8}"/>
              </a:ext>
            </a:extLst>
          </p:cNvPr>
          <p:cNvSpPr txBox="1"/>
          <p:nvPr/>
        </p:nvSpPr>
        <p:spPr>
          <a:xfrm>
            <a:off x="1161288" y="1956816"/>
            <a:ext cx="10058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Compared to neighboring Districts, New Lebanon appears 1.6x wealthier in property values and 1.3x wealthier in income.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However, the District Free-and-Reduced Priced Lunch (FRPL) and Median Household Income (MHI) are generally similar to or lower than their peers, indicating the District is actually poorer than some of their neighbors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a result, New Lebanon CSD receives roughly half the amount of Foundation Aid that their peers receive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funded at similar levels, it could mean roughly $500,000 - $1,000,000 of additional aid that could be used to educate students and maintain adequate facilities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44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ECAE2-3760-AADC-9371-D6D5055B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C8DAE-3245-B381-610C-FBC3FBA5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02" y="146089"/>
            <a:ext cx="9930249" cy="61133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452C71-444B-1A42-303C-A081ABD05D3B}"/>
              </a:ext>
            </a:extLst>
          </p:cNvPr>
          <p:cNvSpPr/>
          <p:nvPr/>
        </p:nvSpPr>
        <p:spPr>
          <a:xfrm>
            <a:off x="4032504" y="598600"/>
            <a:ext cx="1920240" cy="53724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C648F-0119-9970-6A66-423B8D6BFA05}"/>
              </a:ext>
            </a:extLst>
          </p:cNvPr>
          <p:cNvSpPr/>
          <p:nvPr/>
        </p:nvSpPr>
        <p:spPr>
          <a:xfrm>
            <a:off x="6021894" y="598600"/>
            <a:ext cx="2241043" cy="5372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9D84B-131A-6B3F-1B93-6D1A0E486AB0}"/>
              </a:ext>
            </a:extLst>
          </p:cNvPr>
          <p:cNvSpPr/>
          <p:nvPr/>
        </p:nvSpPr>
        <p:spPr>
          <a:xfrm>
            <a:off x="4261104" y="5678424"/>
            <a:ext cx="4956048" cy="2194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5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DB0A9-4027-1C6B-A07C-015B08D73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23EE-9B47-4262-7245-77DBEC70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of Similar Size in NYS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D5D32-E5A6-4CE4-9E2C-9FA062FC2B07}"/>
              </a:ext>
            </a:extLst>
          </p:cNvPr>
          <p:cNvSpPr txBox="1"/>
          <p:nvPr/>
        </p:nvSpPr>
        <p:spPr>
          <a:xfrm>
            <a:off x="1161288" y="1956816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When compared to similar sized Districts statewide, the differences become even larger.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District appears 2.75x wealthier in property value and 2.15x wealthier in income values than similar sized Districts throughout the state, despite similar FRPL and MHI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funded at similar levels to these Districts, it could mean between $2.5M - $4.5M in additional Foundation Aid</a:t>
            </a:r>
          </a:p>
        </p:txBody>
      </p:sp>
    </p:spTree>
    <p:extLst>
      <p:ext uri="{BB962C8B-B14F-4D97-AF65-F5344CB8AC3E}">
        <p14:creationId xmlns:p14="http://schemas.microsoft.com/office/powerpoint/2010/main" val="392075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F6209-AA64-95A8-5AE1-CDD1C58FF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581040-22BB-647D-C9BB-4C90732A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4" y="823610"/>
            <a:ext cx="11606032" cy="436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3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A0A59-8141-2100-BFBB-DD4215DE2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B9E7E1-E568-5C3A-EC41-A7864480E4EA}"/>
              </a:ext>
            </a:extLst>
          </p:cNvPr>
          <p:cNvSpPr/>
          <p:nvPr/>
        </p:nvSpPr>
        <p:spPr>
          <a:xfrm>
            <a:off x="885217" y="1546698"/>
            <a:ext cx="10350230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A9331-1CE2-8AB5-7313-16A11E052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58" y="0"/>
            <a:ext cx="8865484" cy="63057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A6A54F-E553-4929-DFC8-7E9399881BD2}"/>
              </a:ext>
            </a:extLst>
          </p:cNvPr>
          <p:cNvSpPr/>
          <p:nvPr/>
        </p:nvSpPr>
        <p:spPr>
          <a:xfrm>
            <a:off x="7499604" y="3093720"/>
            <a:ext cx="2345436" cy="8839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F50687-3F5C-719D-C8D9-9734BC3FD54A}"/>
              </a:ext>
            </a:extLst>
          </p:cNvPr>
          <p:cNvSpPr/>
          <p:nvPr/>
        </p:nvSpPr>
        <p:spPr>
          <a:xfrm>
            <a:off x="7499604" y="5164739"/>
            <a:ext cx="2345436" cy="8839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58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</TotalTime>
  <Words>260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Review of key metrics for Foundation Aid and the impact of funding levels on New Lebanon CSD’s financial projections</vt:lpstr>
      <vt:lpstr>Background</vt:lpstr>
      <vt:lpstr>PowerPoint Presentation</vt:lpstr>
      <vt:lpstr>PowerPoint Presentation</vt:lpstr>
      <vt:lpstr>Columbia County/Neighboring Districts</vt:lpstr>
      <vt:lpstr>PowerPoint Presentation</vt:lpstr>
      <vt:lpstr>Districts of Similar Size in NYS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E. Williams</dc:creator>
  <cp:lastModifiedBy>Jason M. Schwartz</cp:lastModifiedBy>
  <cp:revision>10</cp:revision>
  <dcterms:created xsi:type="dcterms:W3CDTF">2025-10-22T14:40:05Z</dcterms:created>
  <dcterms:modified xsi:type="dcterms:W3CDTF">2025-10-27T15:58:47Z</dcterms:modified>
</cp:coreProperties>
</file>