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7" r:id="rId2"/>
    <p:sldId id="258" r:id="rId3"/>
    <p:sldId id="583" r:id="rId4"/>
    <p:sldId id="588" r:id="rId5"/>
    <p:sldId id="589" r:id="rId6"/>
    <p:sldId id="259" r:id="rId7"/>
    <p:sldId id="261" r:id="rId8"/>
    <p:sldId id="523" r:id="rId9"/>
    <p:sldId id="494" r:id="rId10"/>
    <p:sldId id="522" r:id="rId11"/>
    <p:sldId id="496" r:id="rId12"/>
    <p:sldId id="304" r:id="rId13"/>
    <p:sldId id="501" r:id="rId14"/>
    <p:sldId id="264" r:id="rId15"/>
    <p:sldId id="269" r:id="rId16"/>
    <p:sldId id="263" r:id="rId17"/>
    <p:sldId id="267" r:id="rId18"/>
    <p:sldId id="266" r:id="rId19"/>
    <p:sldId id="277" r:id="rId20"/>
    <p:sldId id="291" r:id="rId21"/>
    <p:sldId id="292" r:id="rId22"/>
    <p:sldId id="590" r:id="rId23"/>
    <p:sldId id="278" r:id="rId24"/>
    <p:sldId id="591" r:id="rId25"/>
    <p:sldId id="582" r:id="rId26"/>
    <p:sldId id="280" r:id="rId27"/>
    <p:sldId id="603" r:id="rId28"/>
    <p:sldId id="283" r:id="rId29"/>
    <p:sldId id="584" r:id="rId30"/>
    <p:sldId id="284" r:id="rId31"/>
    <p:sldId id="286" r:id="rId32"/>
    <p:sldId id="274" r:id="rId33"/>
    <p:sldId id="289" r:id="rId34"/>
    <p:sldId id="587" r:id="rId35"/>
    <p:sldId id="592" r:id="rId36"/>
    <p:sldId id="265" r:id="rId37"/>
    <p:sldId id="595" r:id="rId38"/>
    <p:sldId id="268" r:id="rId39"/>
    <p:sldId id="596" r:id="rId40"/>
    <p:sldId id="597" r:id="rId41"/>
    <p:sldId id="598" r:id="rId42"/>
    <p:sldId id="599" r:id="rId43"/>
    <p:sldId id="600" r:id="rId44"/>
    <p:sldId id="601" r:id="rId45"/>
    <p:sldId id="602" r:id="rId46"/>
    <p:sldId id="293"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536" autoAdjust="0"/>
    <p:restoredTop sz="95861" autoAdjust="0"/>
  </p:normalViewPr>
  <p:slideViewPr>
    <p:cSldViewPr>
      <p:cViewPr varScale="1">
        <p:scale>
          <a:sx n="50" d="100"/>
          <a:sy n="50" d="100"/>
        </p:scale>
        <p:origin x="36" y="11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940"/>
    </p:cViewPr>
  </p:sorterViewPr>
  <p:notesViewPr>
    <p:cSldViewPr>
      <p:cViewPr>
        <p:scale>
          <a:sx n="100" d="100"/>
          <a:sy n="100" d="100"/>
        </p:scale>
        <p:origin x="342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D67D2A-2AC2-4DD4-AC87-9EF1C02D2063}"/>
              </a:ext>
            </a:extLst>
          </p:cNvPr>
          <p:cNvSpPr>
            <a:spLocks noGrp="1"/>
          </p:cNvSpPr>
          <p:nvPr>
            <p:ph type="hdr" sz="quarter"/>
          </p:nvPr>
        </p:nvSpPr>
        <p:spPr>
          <a:xfrm>
            <a:off x="76200" y="66675"/>
            <a:ext cx="3352800" cy="466725"/>
          </a:xfrm>
          <a:prstGeom prst="rect">
            <a:avLst/>
          </a:prstGeom>
        </p:spPr>
        <p:txBody>
          <a:bodyPr vert="horz" lIns="91440" tIns="45720" rIns="91440" bIns="45720" rtlCol="0"/>
          <a:lstStyle>
            <a:lvl1pPr algn="l">
              <a:defRPr sz="1200"/>
            </a:lvl1pPr>
          </a:lstStyle>
          <a:p>
            <a:r>
              <a:rPr lang="en-US" dirty="0"/>
              <a:t>Discrimination and Harassment in the Workplace - ECO Training</a:t>
            </a:r>
          </a:p>
        </p:txBody>
      </p:sp>
      <p:sp>
        <p:nvSpPr>
          <p:cNvPr id="3" name="Date Placeholder 2">
            <a:extLst>
              <a:ext uri="{FF2B5EF4-FFF2-40B4-BE49-F238E27FC236}">
                <a16:creationId xmlns:a16="http://schemas.microsoft.com/office/drawing/2014/main" id="{017C8EF2-DB8C-4D0C-8C22-DCB555D281A5}"/>
              </a:ext>
            </a:extLst>
          </p:cNvPr>
          <p:cNvSpPr>
            <a:spLocks noGrp="1"/>
          </p:cNvSpPr>
          <p:nvPr>
            <p:ph type="dt" sz="quarter" idx="1"/>
          </p:nvPr>
        </p:nvSpPr>
        <p:spPr>
          <a:xfrm>
            <a:off x="3886200" y="66675"/>
            <a:ext cx="3038475" cy="466725"/>
          </a:xfrm>
          <a:prstGeom prst="rect">
            <a:avLst/>
          </a:prstGeom>
        </p:spPr>
        <p:txBody>
          <a:bodyPr vert="horz" lIns="91440" tIns="45720" rIns="91440" bIns="45720" rtlCol="0"/>
          <a:lstStyle>
            <a:lvl1pPr algn="r">
              <a:defRPr sz="1200"/>
            </a:lvl1pPr>
          </a:lstStyle>
          <a:p>
            <a:r>
              <a:rPr lang="en-US" dirty="0"/>
              <a:t>10/4/2019</a:t>
            </a:r>
          </a:p>
        </p:txBody>
      </p:sp>
      <p:sp>
        <p:nvSpPr>
          <p:cNvPr id="4" name="Footer Placeholder 3">
            <a:extLst>
              <a:ext uri="{FF2B5EF4-FFF2-40B4-BE49-F238E27FC236}">
                <a16:creationId xmlns:a16="http://schemas.microsoft.com/office/drawing/2014/main" id="{C4079077-CD65-4ADC-9799-8BFA5C27801F}"/>
              </a:ext>
            </a:extLst>
          </p:cNvPr>
          <p:cNvSpPr>
            <a:spLocks noGrp="1"/>
          </p:cNvSpPr>
          <p:nvPr>
            <p:ph type="ftr" sz="quarter" idx="2"/>
          </p:nvPr>
        </p:nvSpPr>
        <p:spPr>
          <a:xfrm>
            <a:off x="85725" y="8763000"/>
            <a:ext cx="3038475" cy="466725"/>
          </a:xfrm>
          <a:prstGeom prst="rect">
            <a:avLst/>
          </a:prstGeom>
        </p:spPr>
        <p:txBody>
          <a:bodyPr vert="horz" lIns="91440" tIns="45720" rIns="91440" bIns="45720" rtlCol="0" anchor="b"/>
          <a:lstStyle>
            <a:lvl1pPr algn="l">
              <a:defRPr sz="1200"/>
            </a:lvl1pPr>
          </a:lstStyle>
          <a:p>
            <a:r>
              <a:rPr lang="en-US" dirty="0"/>
              <a:t>(c) 2019 - Whiteman Osterman &amp; Hanna LLP</a:t>
            </a:r>
          </a:p>
        </p:txBody>
      </p:sp>
      <p:sp>
        <p:nvSpPr>
          <p:cNvPr id="5" name="Slide Number Placeholder 4">
            <a:extLst>
              <a:ext uri="{FF2B5EF4-FFF2-40B4-BE49-F238E27FC236}">
                <a16:creationId xmlns:a16="http://schemas.microsoft.com/office/drawing/2014/main" id="{C0FF5414-FCC0-4172-A266-5747639AC0F9}"/>
              </a:ext>
            </a:extLst>
          </p:cNvPr>
          <p:cNvSpPr>
            <a:spLocks noGrp="1"/>
          </p:cNvSpPr>
          <p:nvPr>
            <p:ph type="sldNum" sz="quarter" idx="3"/>
          </p:nvPr>
        </p:nvSpPr>
        <p:spPr>
          <a:xfrm>
            <a:off x="3886200" y="8763000"/>
            <a:ext cx="3038475" cy="466725"/>
          </a:xfrm>
          <a:prstGeom prst="rect">
            <a:avLst/>
          </a:prstGeom>
        </p:spPr>
        <p:txBody>
          <a:bodyPr vert="horz" lIns="91440" tIns="45720" rIns="91440" bIns="45720" rtlCol="0" anchor="b"/>
          <a:lstStyle>
            <a:lvl1pPr algn="r">
              <a:defRPr sz="1200"/>
            </a:lvl1pPr>
          </a:lstStyle>
          <a:p>
            <a:fld id="{596E8B0A-3D8C-4CDA-9F49-31F3D3A7D8DE}" type="slidenum">
              <a:rPr lang="en-US" smtClean="0"/>
              <a:t>‹#›</a:t>
            </a:fld>
            <a:endParaRPr lang="en-US" dirty="0"/>
          </a:p>
        </p:txBody>
      </p:sp>
    </p:spTree>
    <p:extLst>
      <p:ext uri="{BB962C8B-B14F-4D97-AF65-F5344CB8AC3E}">
        <p14:creationId xmlns:p14="http://schemas.microsoft.com/office/powerpoint/2010/main" val="16556934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Discrimination and Harassment in the Workplace - ECO Training</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t>10/4/2019</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 2019 - Whiteman Osterman &amp; Hanna LLP</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FFDE82-6936-4171-A7CC-85F260918158}" type="slidenum">
              <a:rPr lang="en-US" smtClean="0"/>
              <a:t>‹#›</a:t>
            </a:fld>
            <a:endParaRPr lang="en-US" dirty="0"/>
          </a:p>
        </p:txBody>
      </p:sp>
    </p:spTree>
    <p:extLst>
      <p:ext uri="{BB962C8B-B14F-4D97-AF65-F5344CB8AC3E}">
        <p14:creationId xmlns:p14="http://schemas.microsoft.com/office/powerpoint/2010/main" val="27895313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a:t>
            </a:fld>
            <a:endParaRPr lang="fr-CA" dirty="0"/>
          </a:p>
        </p:txBody>
      </p:sp>
      <p:sp>
        <p:nvSpPr>
          <p:cNvPr id="5" name="Date Placeholder 4">
            <a:extLst>
              <a:ext uri="{FF2B5EF4-FFF2-40B4-BE49-F238E27FC236}">
                <a16:creationId xmlns:a16="http://schemas.microsoft.com/office/drawing/2014/main" id="{83A16EE5-1CA0-4640-B2F9-401658433DA8}"/>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E1694C12-1C19-4DAC-A11C-617EAEAF73BA}"/>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9A778759-4F9D-428C-B6EE-1091A5AB36F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4414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750" y="3299778"/>
            <a:ext cx="7366000" cy="3126105"/>
          </a:xfrm>
          <a:prstGeom prst="rect">
            <a:avLst/>
          </a:prstGeom>
        </p:spPr>
        <p:txBody>
          <a:bodyPr lIns="92309" tIns="46154" rIns="92309" bIns="46154">
            <a:normAutofit/>
          </a:bodyPr>
          <a:lstStyle/>
          <a:p>
            <a:r>
              <a:rPr lang="en-US" b="1" u="sng" dirty="0"/>
              <a:t>Sex Stereotyping</a:t>
            </a:r>
          </a:p>
          <a:p>
            <a:r>
              <a:rPr lang="en-US" dirty="0"/>
              <a:t> </a:t>
            </a:r>
          </a:p>
          <a:p>
            <a:pPr lvl="0"/>
            <a:r>
              <a:rPr lang="en-US" dirty="0"/>
              <a:t>Sex stereotyping occurs when conduct or personality traits are considered inappropriate simply because they may not conform to other people's ideas or perceptions about how individuals of either sex should act or look.</a:t>
            </a:r>
          </a:p>
          <a:p>
            <a:r>
              <a:rPr lang="en-US" dirty="0"/>
              <a:t> </a:t>
            </a:r>
          </a:p>
          <a:p>
            <a:pPr lvl="0"/>
            <a:r>
              <a:rPr lang="en-US" dirty="0"/>
              <a:t>Harassing a person because that person does not conform to gender stereotypes as to “appropriate” looks, speech, personality, or lifestyle is sexual harassment.</a:t>
            </a:r>
          </a:p>
          <a:p>
            <a:r>
              <a:rPr lang="en-US" dirty="0"/>
              <a:t> </a:t>
            </a:r>
          </a:p>
          <a:p>
            <a:pPr lvl="0"/>
            <a:r>
              <a:rPr lang="en-US" dirty="0"/>
              <a:t>Harassment because someone is performing a job that is usually performed, or was performed in the past, mostly by persons of a different sex, is sex discrimination. </a:t>
            </a:r>
          </a:p>
        </p:txBody>
      </p:sp>
      <p:sp>
        <p:nvSpPr>
          <p:cNvPr id="4" name="Slide Number Placeholder 3"/>
          <p:cNvSpPr>
            <a:spLocks noGrp="1"/>
          </p:cNvSpPr>
          <p:nvPr>
            <p:ph type="sldNum" sz="quarter" idx="10"/>
          </p:nvPr>
        </p:nvSpPr>
        <p:spPr/>
        <p:txBody>
          <a:bodyPr/>
          <a:lstStyle/>
          <a:p>
            <a:fld id="{F6DA9C80-B631-4EC4-8253-F63CFD0157D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3460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14</a:t>
            </a:fld>
            <a:endParaRPr lang="en-US" dirty="0"/>
          </a:p>
        </p:txBody>
      </p:sp>
      <p:sp>
        <p:nvSpPr>
          <p:cNvPr id="5" name="Date Placeholder 4">
            <a:extLst>
              <a:ext uri="{FF2B5EF4-FFF2-40B4-BE49-F238E27FC236}">
                <a16:creationId xmlns:a16="http://schemas.microsoft.com/office/drawing/2014/main" id="{6C06E6D6-12C1-4492-BB6B-3A9D1C05E081}"/>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8D1803C-79D7-4914-ADE1-BE1D743CF996}"/>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28084EF6-17A0-435C-A507-4468D267CE48}"/>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165475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15</a:t>
            </a:fld>
            <a:endParaRPr lang="en-US" dirty="0"/>
          </a:p>
        </p:txBody>
      </p:sp>
      <p:sp>
        <p:nvSpPr>
          <p:cNvPr id="5" name="Date Placeholder 4">
            <a:extLst>
              <a:ext uri="{FF2B5EF4-FFF2-40B4-BE49-F238E27FC236}">
                <a16:creationId xmlns:a16="http://schemas.microsoft.com/office/drawing/2014/main" id="{B6F45C2E-A8EC-4890-B962-B8206BF0DEDB}"/>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DCBF99A7-E2FA-4E68-9DDC-E5575E4DE394}"/>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D4ABE21-F400-47BC-8B34-3FE3388380BE}"/>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510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16</a:t>
            </a:fld>
            <a:endParaRPr lang="en-US" dirty="0"/>
          </a:p>
        </p:txBody>
      </p:sp>
      <p:sp>
        <p:nvSpPr>
          <p:cNvPr id="5" name="Date Placeholder 4">
            <a:extLst>
              <a:ext uri="{FF2B5EF4-FFF2-40B4-BE49-F238E27FC236}">
                <a16:creationId xmlns:a16="http://schemas.microsoft.com/office/drawing/2014/main" id="{F7CF4979-2DD2-4A0C-A3F0-1FA45F6A90B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50A3060F-47A0-4122-942D-2AC7E117D129}"/>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D67F1CC0-6AC8-4158-A7B2-0B718BA4C28E}"/>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05385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FDE82-6936-4171-A7CC-85F260918158}" type="slidenum">
              <a:rPr lang="en-US" smtClean="0"/>
              <a:t>17</a:t>
            </a:fld>
            <a:endParaRPr lang="en-US" dirty="0"/>
          </a:p>
        </p:txBody>
      </p:sp>
      <p:sp>
        <p:nvSpPr>
          <p:cNvPr id="5" name="Date Placeholder 4">
            <a:extLst>
              <a:ext uri="{FF2B5EF4-FFF2-40B4-BE49-F238E27FC236}">
                <a16:creationId xmlns:a16="http://schemas.microsoft.com/office/drawing/2014/main" id="{C288F805-CDD5-4610-A19E-59F27E3B2812}"/>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46F5F6F5-5734-499E-966B-2A0C27DC8A21}"/>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3313C767-4D97-4E6D-9D49-127222AFD76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07464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18</a:t>
            </a:fld>
            <a:endParaRPr lang="fr-CA" dirty="0"/>
          </a:p>
        </p:txBody>
      </p:sp>
      <p:sp>
        <p:nvSpPr>
          <p:cNvPr id="5" name="Date Placeholder 4">
            <a:extLst>
              <a:ext uri="{FF2B5EF4-FFF2-40B4-BE49-F238E27FC236}">
                <a16:creationId xmlns:a16="http://schemas.microsoft.com/office/drawing/2014/main" id="{58340086-3ADE-4ED0-8B49-3AA96D0D4984}"/>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14B2F618-C7C7-4961-8B1B-1DF4EA8248E5}"/>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CDC20366-31A7-4B32-96EC-DD7F366FD2FA}"/>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29441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19</a:t>
            </a:fld>
            <a:endParaRPr lang="en-US" dirty="0"/>
          </a:p>
        </p:txBody>
      </p:sp>
      <p:sp>
        <p:nvSpPr>
          <p:cNvPr id="5" name="Date Placeholder 4">
            <a:extLst>
              <a:ext uri="{FF2B5EF4-FFF2-40B4-BE49-F238E27FC236}">
                <a16:creationId xmlns:a16="http://schemas.microsoft.com/office/drawing/2014/main" id="{EDBB3598-F915-464C-9559-341B8021D226}"/>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ACFBE4B0-7575-4084-8C28-CC7B417D004F}"/>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5390B3A5-A8B9-4AF5-A5C6-6560487C55BE}"/>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94351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20</a:t>
            </a:fld>
            <a:endParaRPr lang="en-US" dirty="0"/>
          </a:p>
        </p:txBody>
      </p:sp>
      <p:sp>
        <p:nvSpPr>
          <p:cNvPr id="5" name="Date Placeholder 4">
            <a:extLst>
              <a:ext uri="{FF2B5EF4-FFF2-40B4-BE49-F238E27FC236}">
                <a16:creationId xmlns:a16="http://schemas.microsoft.com/office/drawing/2014/main" id="{C99788C5-DAB1-4E54-8C3B-80B91CD25917}"/>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BEC1C39B-94B2-4376-A3E6-CF8ECAA69627}"/>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C1ACEB2C-CD9F-40B7-9CBD-67259D28FD5C}"/>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58657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FDE82-6936-4171-A7CC-85F260918158}" type="slidenum">
              <a:rPr lang="en-US" smtClean="0"/>
              <a:t>21</a:t>
            </a:fld>
            <a:endParaRPr lang="en-US" dirty="0"/>
          </a:p>
        </p:txBody>
      </p:sp>
      <p:sp>
        <p:nvSpPr>
          <p:cNvPr id="5" name="Date Placeholder 4">
            <a:extLst>
              <a:ext uri="{FF2B5EF4-FFF2-40B4-BE49-F238E27FC236}">
                <a16:creationId xmlns:a16="http://schemas.microsoft.com/office/drawing/2014/main" id="{BEEC3E5D-EB1D-4E27-AFAC-6C94D266F04B}"/>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5053C054-89ED-41C3-A483-73ED5FCEA74D}"/>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6221284-4761-42A2-933D-C1A00BB9CE5E}"/>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911335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FDE82-6936-4171-A7CC-85F260918158}" type="slidenum">
              <a:rPr lang="en-US" smtClean="0"/>
              <a:t>22</a:t>
            </a:fld>
            <a:endParaRPr lang="en-US" dirty="0"/>
          </a:p>
        </p:txBody>
      </p:sp>
      <p:sp>
        <p:nvSpPr>
          <p:cNvPr id="5" name="Date Placeholder 4">
            <a:extLst>
              <a:ext uri="{FF2B5EF4-FFF2-40B4-BE49-F238E27FC236}">
                <a16:creationId xmlns:a16="http://schemas.microsoft.com/office/drawing/2014/main" id="{C288F805-CDD5-4610-A19E-59F27E3B2812}"/>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46F5F6F5-5734-499E-966B-2A0C27DC8A21}"/>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3313C767-4D97-4E6D-9D49-127222AFD76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8725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2</a:t>
            </a:fld>
            <a:endParaRPr lang="en-US" dirty="0"/>
          </a:p>
        </p:txBody>
      </p:sp>
      <p:sp>
        <p:nvSpPr>
          <p:cNvPr id="5" name="Date Placeholder 4">
            <a:extLst>
              <a:ext uri="{FF2B5EF4-FFF2-40B4-BE49-F238E27FC236}">
                <a16:creationId xmlns:a16="http://schemas.microsoft.com/office/drawing/2014/main" id="{5CB95694-FD17-4562-9BB9-0B1F50685FD6}"/>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CE1E41D4-2BB1-441A-BA74-C3E7E67AD1C7}"/>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3BD9DFD-CC7E-41A7-9F68-87E5E1377B56}"/>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478314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or complaint form. </a:t>
            </a:r>
          </a:p>
        </p:txBody>
      </p:sp>
      <p:sp>
        <p:nvSpPr>
          <p:cNvPr id="4" name="Slide Number Placeholder 3"/>
          <p:cNvSpPr>
            <a:spLocks noGrp="1"/>
          </p:cNvSpPr>
          <p:nvPr>
            <p:ph type="sldNum" sz="quarter" idx="10"/>
          </p:nvPr>
        </p:nvSpPr>
        <p:spPr/>
        <p:txBody>
          <a:bodyPr/>
          <a:lstStyle/>
          <a:p>
            <a:fld id="{B7FFDE82-6936-4171-A7CC-85F260918158}" type="slidenum">
              <a:rPr lang="en-US" smtClean="0"/>
              <a:t>23</a:t>
            </a:fld>
            <a:endParaRPr lang="en-US" dirty="0"/>
          </a:p>
        </p:txBody>
      </p:sp>
      <p:sp>
        <p:nvSpPr>
          <p:cNvPr id="5" name="Date Placeholder 4">
            <a:extLst>
              <a:ext uri="{FF2B5EF4-FFF2-40B4-BE49-F238E27FC236}">
                <a16:creationId xmlns:a16="http://schemas.microsoft.com/office/drawing/2014/main" id="{E15DF4A4-DEF3-461E-80BD-CC5F8D629643}"/>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1A7A3385-A0DD-4CB5-BF52-2E5648C2DA50}"/>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CDF4881-5091-48AC-B24E-7B84F5112AB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74197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or complaint form. </a:t>
            </a:r>
          </a:p>
        </p:txBody>
      </p:sp>
      <p:sp>
        <p:nvSpPr>
          <p:cNvPr id="4" name="Slide Number Placeholder 3"/>
          <p:cNvSpPr>
            <a:spLocks noGrp="1"/>
          </p:cNvSpPr>
          <p:nvPr>
            <p:ph type="sldNum" sz="quarter" idx="10"/>
          </p:nvPr>
        </p:nvSpPr>
        <p:spPr/>
        <p:txBody>
          <a:bodyPr/>
          <a:lstStyle/>
          <a:p>
            <a:fld id="{B7FFDE82-6936-4171-A7CC-85F260918158}" type="slidenum">
              <a:rPr lang="en-US" smtClean="0"/>
              <a:t>24</a:t>
            </a:fld>
            <a:endParaRPr lang="en-US" dirty="0"/>
          </a:p>
        </p:txBody>
      </p:sp>
      <p:sp>
        <p:nvSpPr>
          <p:cNvPr id="5" name="Date Placeholder 4">
            <a:extLst>
              <a:ext uri="{FF2B5EF4-FFF2-40B4-BE49-F238E27FC236}">
                <a16:creationId xmlns:a16="http://schemas.microsoft.com/office/drawing/2014/main" id="{E15DF4A4-DEF3-461E-80BD-CC5F8D629643}"/>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1A7A3385-A0DD-4CB5-BF52-2E5648C2DA50}"/>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CDF4881-5091-48AC-B24E-7B84F5112AB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74576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25</a:t>
            </a:fld>
            <a:endParaRPr lang="en-US" dirty="0"/>
          </a:p>
        </p:txBody>
      </p:sp>
      <p:sp>
        <p:nvSpPr>
          <p:cNvPr id="5" name="Date Placeholder 4">
            <a:extLst>
              <a:ext uri="{FF2B5EF4-FFF2-40B4-BE49-F238E27FC236}">
                <a16:creationId xmlns:a16="http://schemas.microsoft.com/office/drawing/2014/main" id="{CC52D49F-F714-424A-8B46-4C19B2D38E94}"/>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FBC91F13-D643-4D3F-A73E-6609660A3E13}"/>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43430560-88D6-4EB8-9628-1BC2CB6F7049}"/>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34014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26</a:t>
            </a:fld>
            <a:endParaRPr lang="en-US" dirty="0"/>
          </a:p>
        </p:txBody>
      </p:sp>
      <p:sp>
        <p:nvSpPr>
          <p:cNvPr id="5" name="Date Placeholder 4">
            <a:extLst>
              <a:ext uri="{FF2B5EF4-FFF2-40B4-BE49-F238E27FC236}">
                <a16:creationId xmlns:a16="http://schemas.microsoft.com/office/drawing/2014/main" id="{73737314-372A-4F16-A046-EB44E7172361}"/>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AF367D25-5C4E-4F38-8873-3DE46514D16E}"/>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C4084358-0038-4284-A402-078D20A4D86C}"/>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857799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27</a:t>
            </a:fld>
            <a:endParaRPr lang="en-US" dirty="0"/>
          </a:p>
        </p:txBody>
      </p:sp>
      <p:sp>
        <p:nvSpPr>
          <p:cNvPr id="5" name="Date Placeholder 4">
            <a:extLst>
              <a:ext uri="{FF2B5EF4-FFF2-40B4-BE49-F238E27FC236}">
                <a16:creationId xmlns:a16="http://schemas.microsoft.com/office/drawing/2014/main" id="{73737314-372A-4F16-A046-EB44E7172361}"/>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AF367D25-5C4E-4F38-8873-3DE46514D16E}"/>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C4084358-0038-4284-A402-078D20A4D86C}"/>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26954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28</a:t>
            </a:fld>
            <a:endParaRPr lang="en-US" dirty="0"/>
          </a:p>
        </p:txBody>
      </p:sp>
      <p:sp>
        <p:nvSpPr>
          <p:cNvPr id="5" name="Date Placeholder 4">
            <a:extLst>
              <a:ext uri="{FF2B5EF4-FFF2-40B4-BE49-F238E27FC236}">
                <a16:creationId xmlns:a16="http://schemas.microsoft.com/office/drawing/2014/main" id="{80F3F46E-AB30-4BE3-AAC5-DD1AE21EBB9C}"/>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42070E04-7FAA-467D-89B6-83154271D94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2A379D6E-F0FF-46F4-862E-D0413D73F044}"/>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635119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or complaint form. </a:t>
            </a:r>
          </a:p>
        </p:txBody>
      </p:sp>
      <p:sp>
        <p:nvSpPr>
          <p:cNvPr id="4" name="Slide Number Placeholder 3"/>
          <p:cNvSpPr>
            <a:spLocks noGrp="1"/>
          </p:cNvSpPr>
          <p:nvPr>
            <p:ph type="sldNum" sz="quarter" idx="10"/>
          </p:nvPr>
        </p:nvSpPr>
        <p:spPr/>
        <p:txBody>
          <a:bodyPr/>
          <a:lstStyle/>
          <a:p>
            <a:fld id="{B7FFDE82-6936-4171-A7CC-85F260918158}" type="slidenum">
              <a:rPr lang="en-US" smtClean="0"/>
              <a:t>29</a:t>
            </a:fld>
            <a:endParaRPr lang="en-US" dirty="0"/>
          </a:p>
        </p:txBody>
      </p:sp>
      <p:sp>
        <p:nvSpPr>
          <p:cNvPr id="5" name="Date Placeholder 4">
            <a:extLst>
              <a:ext uri="{FF2B5EF4-FFF2-40B4-BE49-F238E27FC236}">
                <a16:creationId xmlns:a16="http://schemas.microsoft.com/office/drawing/2014/main" id="{E15DF4A4-DEF3-461E-80BD-CC5F8D629643}"/>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1A7A3385-A0DD-4CB5-BF52-2E5648C2DA50}"/>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CDF4881-5091-48AC-B24E-7B84F5112AB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308243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30</a:t>
            </a:fld>
            <a:endParaRPr lang="en-US" dirty="0"/>
          </a:p>
        </p:txBody>
      </p:sp>
      <p:sp>
        <p:nvSpPr>
          <p:cNvPr id="5" name="Date Placeholder 4">
            <a:extLst>
              <a:ext uri="{FF2B5EF4-FFF2-40B4-BE49-F238E27FC236}">
                <a16:creationId xmlns:a16="http://schemas.microsoft.com/office/drawing/2014/main" id="{612234CC-7AB2-47F2-A6D1-6F94FA765768}"/>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7306842F-58B5-4468-BF09-E61F9FB78A22}"/>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776A12EC-D055-4ED2-9D6A-625EA4AF59E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212534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31</a:t>
            </a:fld>
            <a:endParaRPr lang="en-US" dirty="0"/>
          </a:p>
        </p:txBody>
      </p:sp>
      <p:sp>
        <p:nvSpPr>
          <p:cNvPr id="5" name="Date Placeholder 4">
            <a:extLst>
              <a:ext uri="{FF2B5EF4-FFF2-40B4-BE49-F238E27FC236}">
                <a16:creationId xmlns:a16="http://schemas.microsoft.com/office/drawing/2014/main" id="{0E76F951-2330-4B20-AE88-1BC42C3EC215}"/>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49BFB375-DA3C-48D1-9409-9F7778A84C15}"/>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E206A43D-AC41-4380-8CCD-430A4881D087}"/>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41979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32</a:t>
            </a:fld>
            <a:endParaRPr lang="en-US" dirty="0"/>
          </a:p>
        </p:txBody>
      </p:sp>
      <p:sp>
        <p:nvSpPr>
          <p:cNvPr id="5" name="Date Placeholder 4">
            <a:extLst>
              <a:ext uri="{FF2B5EF4-FFF2-40B4-BE49-F238E27FC236}">
                <a16:creationId xmlns:a16="http://schemas.microsoft.com/office/drawing/2014/main" id="{8C5868A2-D470-400C-90BF-A81A2AD10940}"/>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FDFD6787-6E48-4277-938B-17A9B9F67714}"/>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11909E72-69B0-45AD-B4CD-931EE605A11E}"/>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91438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6</a:t>
            </a:fld>
            <a:endParaRPr lang="fr-CA" dirty="0"/>
          </a:p>
        </p:txBody>
      </p:sp>
      <p:sp>
        <p:nvSpPr>
          <p:cNvPr id="5" name="Date Placeholder 4">
            <a:extLst>
              <a:ext uri="{FF2B5EF4-FFF2-40B4-BE49-F238E27FC236}">
                <a16:creationId xmlns:a16="http://schemas.microsoft.com/office/drawing/2014/main" id="{1D4E268A-A25A-4494-AC43-7E6D6282233B}"/>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AC672509-DEF2-45CB-A1C7-6CA8AB3075B7}"/>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9283A3D1-B52C-4A36-BA42-144835F9FA2B}"/>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292440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33</a:t>
            </a:fld>
            <a:endParaRPr lang="en-US" dirty="0"/>
          </a:p>
        </p:txBody>
      </p:sp>
      <p:sp>
        <p:nvSpPr>
          <p:cNvPr id="5" name="Date Placeholder 4">
            <a:extLst>
              <a:ext uri="{FF2B5EF4-FFF2-40B4-BE49-F238E27FC236}">
                <a16:creationId xmlns:a16="http://schemas.microsoft.com/office/drawing/2014/main" id="{BA417B64-3228-4DE9-9BE4-03548158F239}"/>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BDAF70D2-B0F4-4768-8FFE-0220A3470D4A}"/>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894285CB-DE57-490C-A902-A3FE0295F20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238766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34</a:t>
            </a:fld>
            <a:endParaRPr lang="en-US" dirty="0"/>
          </a:p>
        </p:txBody>
      </p:sp>
      <p:sp>
        <p:nvSpPr>
          <p:cNvPr id="5" name="Date Placeholder 4">
            <a:extLst>
              <a:ext uri="{FF2B5EF4-FFF2-40B4-BE49-F238E27FC236}">
                <a16:creationId xmlns:a16="http://schemas.microsoft.com/office/drawing/2014/main" id="{BA417B64-3228-4DE9-9BE4-03548158F239}"/>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BDAF70D2-B0F4-4768-8FFE-0220A3470D4A}"/>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894285CB-DE57-490C-A902-A3FE0295F20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439734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35</a:t>
            </a:fld>
            <a:endParaRPr lang="en-US" dirty="0"/>
          </a:p>
        </p:txBody>
      </p:sp>
      <p:sp>
        <p:nvSpPr>
          <p:cNvPr id="5" name="Date Placeholder 4">
            <a:extLst>
              <a:ext uri="{FF2B5EF4-FFF2-40B4-BE49-F238E27FC236}">
                <a16:creationId xmlns:a16="http://schemas.microsoft.com/office/drawing/2014/main" id="{BA417B64-3228-4DE9-9BE4-03548158F239}"/>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BDAF70D2-B0F4-4768-8FFE-0220A3470D4A}"/>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894285CB-DE57-490C-A902-A3FE0295F20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2850132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36</a:t>
            </a:fld>
            <a:endParaRPr lang="fr-CA" dirty="0"/>
          </a:p>
        </p:txBody>
      </p:sp>
      <p:sp>
        <p:nvSpPr>
          <p:cNvPr id="5" name="Date Placeholder 4">
            <a:extLst>
              <a:ext uri="{FF2B5EF4-FFF2-40B4-BE49-F238E27FC236}">
                <a16:creationId xmlns:a16="http://schemas.microsoft.com/office/drawing/2014/main" id="{BD0ECFA1-D50B-4A00-855B-0FB00574FF33}"/>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1C5A2192-6DD8-4F0F-BBED-087592B876C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C5FE490-151F-446A-9109-8004E996A4F1}"/>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2325155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37</a:t>
            </a:fld>
            <a:endParaRPr lang="fr-CA" dirty="0"/>
          </a:p>
        </p:txBody>
      </p:sp>
      <p:sp>
        <p:nvSpPr>
          <p:cNvPr id="5" name="Date Placeholder 4">
            <a:extLst>
              <a:ext uri="{FF2B5EF4-FFF2-40B4-BE49-F238E27FC236}">
                <a16:creationId xmlns:a16="http://schemas.microsoft.com/office/drawing/2014/main" id="{BD0ECFA1-D50B-4A00-855B-0FB00574FF33}"/>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1C5A2192-6DD8-4F0F-BBED-087592B876C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6C5FE490-151F-446A-9109-8004E996A4F1}"/>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213313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38</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2325155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39</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258628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40</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691512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41</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1956798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42</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75170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7</a:t>
            </a:fld>
            <a:endParaRPr lang="fr-CA" dirty="0"/>
          </a:p>
        </p:txBody>
      </p:sp>
      <p:sp>
        <p:nvSpPr>
          <p:cNvPr id="5" name="Date Placeholder 4">
            <a:extLst>
              <a:ext uri="{FF2B5EF4-FFF2-40B4-BE49-F238E27FC236}">
                <a16:creationId xmlns:a16="http://schemas.microsoft.com/office/drawing/2014/main" id="{680A375C-320F-43F7-9578-43B85600F88F}"/>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52740953-2856-4850-A385-929EDF6CC84D}"/>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DFA59F50-0E7B-4CA1-8152-AFC6EEDD7900}"/>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533257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43</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2314535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44</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4013403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45</a:t>
            </a:fld>
            <a:endParaRPr lang="fr-CA" dirty="0"/>
          </a:p>
        </p:txBody>
      </p:sp>
      <p:sp>
        <p:nvSpPr>
          <p:cNvPr id="5" name="Date Placeholder 4">
            <a:extLst>
              <a:ext uri="{FF2B5EF4-FFF2-40B4-BE49-F238E27FC236}">
                <a16:creationId xmlns:a16="http://schemas.microsoft.com/office/drawing/2014/main" id="{F40E2A25-85A9-4410-B3A2-241C6B2F43EA}"/>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911193D6-189B-48F8-9A8F-B6B433223308}"/>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B7520E5B-39D4-4A02-9C79-BAE66E9051DF}"/>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4196122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FDE82-6936-4171-A7CC-85F260918158}" type="slidenum">
              <a:rPr lang="en-US" smtClean="0"/>
              <a:t>46</a:t>
            </a:fld>
            <a:endParaRPr lang="en-US" dirty="0"/>
          </a:p>
        </p:txBody>
      </p:sp>
      <p:sp>
        <p:nvSpPr>
          <p:cNvPr id="5" name="Date Placeholder 4">
            <a:extLst>
              <a:ext uri="{FF2B5EF4-FFF2-40B4-BE49-F238E27FC236}">
                <a16:creationId xmlns:a16="http://schemas.microsoft.com/office/drawing/2014/main" id="{60319278-DAFD-455A-A8A0-225F60452239}"/>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8F89982A-0516-4764-B39C-547EA8A4599E}"/>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0195C0ED-958A-4212-9366-CCE4A163FC4B}"/>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424767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750" y="3299778"/>
            <a:ext cx="7366000" cy="3126105"/>
          </a:xfrm>
          <a:prstGeom prst="rect">
            <a:avLst/>
          </a:prstGeom>
        </p:spPr>
        <p:txBody>
          <a:bodyPr lIns="92309" tIns="46154" rIns="92309" bIns="46154">
            <a:normAutofit/>
          </a:bodyPr>
          <a:lstStyle/>
          <a:p>
            <a:r>
              <a:rPr lang="en-US" sz="1200" b="0" i="0" u="none" kern="1200" dirty="0">
                <a:solidFill>
                  <a:schemeClr val="tx1"/>
                </a:solidFill>
                <a:effectLst/>
                <a:latin typeface="+mn-lt"/>
                <a:ea typeface="+mn-ea"/>
                <a:cs typeface="+mn-cs"/>
              </a:rPr>
              <a:t>Under New York State law, harassment need not be “severe or pervasive” to be unlawful. Any of the harassing conduct described in this training can be unlawful unless it is shown to be no more than “petty slights or trivial inconveniences.” </a:t>
            </a:r>
          </a:p>
        </p:txBody>
      </p:sp>
      <p:sp>
        <p:nvSpPr>
          <p:cNvPr id="4" name="Slide Number Placeholder 3"/>
          <p:cNvSpPr>
            <a:spLocks noGrp="1"/>
          </p:cNvSpPr>
          <p:nvPr>
            <p:ph type="sldNum" sz="quarter" idx="10"/>
          </p:nvPr>
        </p:nvSpPr>
        <p:spPr/>
        <p:txBody>
          <a:bodyPr/>
          <a:lstStyle/>
          <a:p>
            <a:fld id="{F6DA9C80-B631-4EC4-8253-F63CFD0157D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4673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750" y="3299778"/>
            <a:ext cx="7366000" cy="3126105"/>
          </a:xfrm>
          <a:prstGeom prst="rect">
            <a:avLst/>
          </a:prstGeom>
        </p:spPr>
        <p:txBody>
          <a:bodyPr lIns="92309" tIns="46154" rIns="92309" bIns="46154">
            <a:normAutofit/>
          </a:bodyPr>
          <a:lstStyle/>
          <a:p>
            <a:r>
              <a:rPr lang="en-US" sz="1200" b="1" u="sng" kern="1200" dirty="0">
                <a:solidFill>
                  <a:schemeClr val="tx1"/>
                </a:solidFill>
                <a:effectLst/>
                <a:latin typeface="+mn-lt"/>
                <a:ea typeface="+mn-ea"/>
                <a:cs typeface="+mn-cs"/>
              </a:rPr>
              <a:t>What is Sexual Harassment?</a:t>
            </a:r>
          </a:p>
          <a:p>
            <a:pPr lvl="0"/>
            <a:r>
              <a:rPr lang="en-US" sz="1200" kern="1200" dirty="0">
                <a:solidFill>
                  <a:schemeClr val="tx1"/>
                </a:solidFill>
                <a:effectLst/>
                <a:latin typeface="+mn-lt"/>
                <a:ea typeface="+mn-ea"/>
                <a:cs typeface="+mn-cs"/>
              </a:rPr>
              <a:t>Sexual harassment is a form of sex discrimination and is unlawful under federal, state, and (where applicable) local law.</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Sexual harassment includes harassment on the basis of sex, sexual orientation, self-identified or perceived sex, gender expression, gender identity and the status of being transgender.</a:t>
            </a:r>
          </a:p>
          <a:p>
            <a:pPr lvl="0"/>
            <a:endParaRPr lang="en-US" sz="1200" i="0" kern="1200" dirty="0">
              <a:solidFill>
                <a:schemeClr val="tx1"/>
              </a:solidFill>
              <a:effectLst/>
              <a:latin typeface="+mn-lt"/>
              <a:ea typeface="+mn-ea"/>
              <a:cs typeface="+mn-cs"/>
            </a:endParaRPr>
          </a:p>
          <a:p>
            <a:pPr lvl="0"/>
            <a:r>
              <a:rPr lang="en-US" sz="1200" i="0" kern="1200" dirty="0">
                <a:solidFill>
                  <a:srgbClr val="FF6600"/>
                </a:solidFill>
                <a:effectLst/>
                <a:latin typeface="+mn-lt"/>
                <a:ea typeface="+mn-ea"/>
                <a:cs typeface="+mn-cs"/>
              </a:rPr>
              <a:t>Sexual harassment is unlawful when it subjects an individual to inferior terms, conditions, or privileges of employment. </a:t>
            </a:r>
          </a:p>
        </p:txBody>
      </p:sp>
      <p:sp>
        <p:nvSpPr>
          <p:cNvPr id="4" name="Slide Number Placeholder 3"/>
          <p:cNvSpPr>
            <a:spLocks noGrp="1"/>
          </p:cNvSpPr>
          <p:nvPr>
            <p:ph type="sldNum" sz="quarter" idx="10"/>
          </p:nvPr>
        </p:nvSpPr>
        <p:spPr/>
        <p:txBody>
          <a:bodyPr/>
          <a:lstStyle/>
          <a:p>
            <a:fld id="{F6DA9C80-B631-4EC4-8253-F63CFD0157D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3460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750" y="3299778"/>
            <a:ext cx="7366000" cy="3126105"/>
          </a:xfrm>
          <a:prstGeom prst="rect">
            <a:avLst/>
          </a:prstGeom>
        </p:spPr>
        <p:txBody>
          <a:bodyPr lIns="92309" tIns="46154" rIns="92309" bIns="46154">
            <a:normAutofit/>
          </a:bodyPr>
          <a:lstStyle/>
          <a:p>
            <a:r>
              <a:rPr lang="en-US" sz="1200" b="1" u="sng" kern="1200" dirty="0">
                <a:solidFill>
                  <a:schemeClr val="tx1"/>
                </a:solidFill>
                <a:effectLst/>
                <a:latin typeface="+mn-lt"/>
                <a:ea typeface="+mn-ea"/>
                <a:cs typeface="+mn-cs"/>
              </a:rPr>
              <a:t>What is Sexual Harassment?</a:t>
            </a:r>
          </a:p>
          <a:p>
            <a:pPr lvl="0"/>
            <a:r>
              <a:rPr lang="en-US" sz="1200" kern="1200" dirty="0">
                <a:solidFill>
                  <a:schemeClr val="tx1"/>
                </a:solidFill>
                <a:effectLst/>
                <a:latin typeface="+mn-lt"/>
                <a:ea typeface="+mn-ea"/>
                <a:cs typeface="+mn-cs"/>
              </a:rPr>
              <a:t>Sexual harassment includes unwelcome conduct which is either of a sexual nature, or which is directed at an individual because of that individual’s sex when: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Such conduct has the purpose or effect of unreasonably interfering with an individual’s work performance or creating an intimidating, hostile or offensive work environment, even if the reporting individual is not the intended target of the sexual harassment;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Such conduct is made either explicitly or implicitly a term or condition of employment; 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Submission to or rejection of such conduct is used as the basis for employment decisions affecting an individual’s employment.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are two main types of sexual harassment.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4673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750" y="3299778"/>
            <a:ext cx="7366000" cy="3126105"/>
          </a:xfrm>
          <a:prstGeom prst="rect">
            <a:avLst/>
          </a:prstGeom>
        </p:spPr>
        <p:txBody>
          <a:bodyPr lIns="92309" tIns="46154" rIns="92309" bIns="46154">
            <a:normAutofit fontScale="77500" lnSpcReduction="20000"/>
          </a:bodyPr>
          <a:lstStyle/>
          <a:p>
            <a:r>
              <a:rPr lang="en-US" b="1" u="sng" dirty="0"/>
              <a:t>Hostile Environment </a:t>
            </a:r>
          </a:p>
          <a:p>
            <a:r>
              <a:rPr lang="en-US" dirty="0"/>
              <a:t> </a:t>
            </a:r>
          </a:p>
          <a:p>
            <a:pPr lvl="0"/>
            <a:r>
              <a:rPr lang="en-US" dirty="0"/>
              <a:t>A hostile environment on the basis of sex may be created by any action previously described, in addition to unwanted words, signs, jokes, pranks, intimidation, physical actions or violence, either of a sexual nature or not of a sexual nature, directed at an individual because of that individual’s sex.</a:t>
            </a:r>
          </a:p>
          <a:p>
            <a:pPr lvl="0"/>
            <a:r>
              <a:rPr lang="en-US" dirty="0"/>
              <a:t> </a:t>
            </a:r>
          </a:p>
          <a:p>
            <a:pPr lvl="0"/>
            <a:r>
              <a:rPr lang="en-US" dirty="0"/>
              <a:t>Hostile environment sexual harassment includes:</a:t>
            </a:r>
          </a:p>
          <a:p>
            <a:r>
              <a:rPr lang="en-US" dirty="0"/>
              <a:t> </a:t>
            </a:r>
          </a:p>
          <a:p>
            <a:pPr lvl="1"/>
            <a:r>
              <a:rPr lang="en-US" dirty="0"/>
              <a:t>Sexual or discriminatory displays or publications anywhere in the workplace, such as displaying pictures, posters, calendars, graffiti, objects, promotional material, reading materials or other materials that are sexually demeaning or pornographic.</a:t>
            </a:r>
          </a:p>
          <a:p>
            <a:r>
              <a:rPr lang="en-US" dirty="0"/>
              <a:t> </a:t>
            </a:r>
          </a:p>
          <a:p>
            <a:pPr lvl="2"/>
            <a:r>
              <a:rPr lang="en-US" dirty="0"/>
              <a:t>This includes such sexual displays on workplace computers or cell phones and sharing such displays while in the workplace.</a:t>
            </a:r>
          </a:p>
          <a:p>
            <a:pPr lvl="2"/>
            <a:endParaRPr lang="en-US" dirty="0"/>
          </a:p>
          <a:p>
            <a:pPr lvl="2"/>
            <a:r>
              <a:rPr lang="en-US" dirty="0"/>
              <a:t>This also includes sexually oriented gestures, noises, remarks, jokes or comments about a person’s sexuality or sexual experience.</a:t>
            </a:r>
          </a:p>
          <a:p>
            <a:r>
              <a:rPr lang="en-US" dirty="0"/>
              <a:t> </a:t>
            </a:r>
          </a:p>
          <a:p>
            <a:pPr lvl="1"/>
            <a:r>
              <a:rPr lang="en-US" dirty="0"/>
              <a:t>Hostile actions taken against an individual because of that individual’s sex, such as:</a:t>
            </a:r>
          </a:p>
          <a:p>
            <a:r>
              <a:rPr lang="en-US" dirty="0"/>
              <a:t> </a:t>
            </a:r>
          </a:p>
          <a:p>
            <a:pPr lvl="2"/>
            <a:r>
              <a:rPr lang="en-US" dirty="0"/>
              <a:t>Rape, sexual battery, molestation or attempts to commit these assaults.</a:t>
            </a:r>
          </a:p>
          <a:p>
            <a:pPr lvl="2"/>
            <a:endParaRPr lang="en-US" dirty="0"/>
          </a:p>
          <a:p>
            <a:pPr lvl="2"/>
            <a:r>
              <a:rPr lang="en-US" dirty="0"/>
              <a:t>Physical acts of a sexual nature (including, but not limited to, touching, pinching, patting, grabbing, kissing, hugging, brushing against another employee’s body or poking another employee’s body) </a:t>
            </a:r>
          </a:p>
          <a:p>
            <a:pPr lvl="2"/>
            <a:endParaRPr lang="en-US" dirty="0"/>
          </a:p>
          <a:p>
            <a:pPr lvl="2"/>
            <a:r>
              <a:rPr lang="en-US" dirty="0"/>
              <a:t>Interfering with, destroying or damaging a person’s workstation, tools or equipment, or otherwise interfering with the individual’s ability to perform the job;</a:t>
            </a:r>
          </a:p>
          <a:p>
            <a:r>
              <a:rPr lang="en-US" dirty="0"/>
              <a:t> </a:t>
            </a:r>
          </a:p>
          <a:p>
            <a:pPr lvl="2"/>
            <a:r>
              <a:rPr lang="en-US" dirty="0"/>
              <a:t>Sabotaging an individual’s work;</a:t>
            </a:r>
          </a:p>
          <a:p>
            <a:r>
              <a:rPr lang="en-US" dirty="0"/>
              <a:t> </a:t>
            </a:r>
          </a:p>
          <a:p>
            <a:pPr lvl="2"/>
            <a:r>
              <a:rPr lang="en-US" dirty="0"/>
              <a:t>Bullying, yelling and name-calling.</a:t>
            </a:r>
          </a:p>
        </p:txBody>
      </p:sp>
      <p:sp>
        <p:nvSpPr>
          <p:cNvPr id="4" name="Slide Number Placeholder 3"/>
          <p:cNvSpPr>
            <a:spLocks noGrp="1"/>
          </p:cNvSpPr>
          <p:nvPr>
            <p:ph type="sldNum" sz="quarter" idx="10"/>
          </p:nvPr>
        </p:nvSpPr>
        <p:spPr/>
        <p:txBody>
          <a:bodyPr/>
          <a:lstStyle/>
          <a:p>
            <a:fld id="{F6DA9C80-B631-4EC4-8253-F63CFD0157D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3460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FDE82-6936-4171-A7CC-85F260918158}" type="slidenum">
              <a:rPr lang="en-US" smtClean="0"/>
              <a:t>12</a:t>
            </a:fld>
            <a:endParaRPr lang="en-US" dirty="0"/>
          </a:p>
        </p:txBody>
      </p:sp>
      <p:sp>
        <p:nvSpPr>
          <p:cNvPr id="5" name="Date Placeholder 4">
            <a:extLst>
              <a:ext uri="{FF2B5EF4-FFF2-40B4-BE49-F238E27FC236}">
                <a16:creationId xmlns:a16="http://schemas.microsoft.com/office/drawing/2014/main" id="{C288F805-CDD5-4610-A19E-59F27E3B2812}"/>
              </a:ext>
            </a:extLst>
          </p:cNvPr>
          <p:cNvSpPr>
            <a:spLocks noGrp="1"/>
          </p:cNvSpPr>
          <p:nvPr>
            <p:ph type="dt" idx="1"/>
          </p:nvPr>
        </p:nvSpPr>
        <p:spPr/>
        <p:txBody>
          <a:bodyPr/>
          <a:lstStyle/>
          <a:p>
            <a:r>
              <a:rPr lang="en-US" dirty="0"/>
              <a:t>10/4/2019</a:t>
            </a:r>
          </a:p>
        </p:txBody>
      </p:sp>
      <p:sp>
        <p:nvSpPr>
          <p:cNvPr id="6" name="Footer Placeholder 5">
            <a:extLst>
              <a:ext uri="{FF2B5EF4-FFF2-40B4-BE49-F238E27FC236}">
                <a16:creationId xmlns:a16="http://schemas.microsoft.com/office/drawing/2014/main" id="{46F5F6F5-5734-499E-966B-2A0C27DC8A21}"/>
              </a:ext>
            </a:extLst>
          </p:cNvPr>
          <p:cNvSpPr>
            <a:spLocks noGrp="1"/>
          </p:cNvSpPr>
          <p:nvPr>
            <p:ph type="ftr" sz="quarter" idx="4"/>
          </p:nvPr>
        </p:nvSpPr>
        <p:spPr/>
        <p:txBody>
          <a:bodyPr/>
          <a:lstStyle/>
          <a:p>
            <a:r>
              <a:rPr lang="en-US" dirty="0"/>
              <a:t>(c) 2019 - Whiteman Osterman &amp; Hanna LLP</a:t>
            </a:r>
          </a:p>
        </p:txBody>
      </p:sp>
      <p:sp>
        <p:nvSpPr>
          <p:cNvPr id="7" name="Header Placeholder 6">
            <a:extLst>
              <a:ext uri="{FF2B5EF4-FFF2-40B4-BE49-F238E27FC236}">
                <a16:creationId xmlns:a16="http://schemas.microsoft.com/office/drawing/2014/main" id="{3313C767-4D97-4E6D-9D49-127222AFD76D}"/>
              </a:ext>
            </a:extLst>
          </p:cNvPr>
          <p:cNvSpPr>
            <a:spLocks noGrp="1"/>
          </p:cNvSpPr>
          <p:nvPr>
            <p:ph type="hdr" sz="quarter"/>
          </p:nvPr>
        </p:nvSpPr>
        <p:spPr/>
        <p:txBody>
          <a:bodyPr/>
          <a:lstStyle/>
          <a:p>
            <a:r>
              <a:rPr lang="en-US" dirty="0"/>
              <a:t>Discrimination and Harassment in the Workplace - ECO Training</a:t>
            </a:r>
          </a:p>
        </p:txBody>
      </p:sp>
    </p:spTree>
    <p:extLst>
      <p:ext uri="{BB962C8B-B14F-4D97-AF65-F5344CB8AC3E}">
        <p14:creationId xmlns:p14="http://schemas.microsoft.com/office/powerpoint/2010/main" val="371102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182413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118274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305851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5628210" cy="6858000"/>
          </a:xfrm>
          <a:custGeom>
            <a:avLst/>
            <a:gdLst>
              <a:gd name="connsiteX0" fmla="*/ 0 w 7504280"/>
              <a:gd name="connsiteY0" fmla="*/ 6077518 h 6858000"/>
              <a:gd name="connsiteX1" fmla="*/ 319117 w 7504280"/>
              <a:gd name="connsiteY1" fmla="*/ 6308949 h 6858000"/>
              <a:gd name="connsiteX2" fmla="*/ 388009 w 7504280"/>
              <a:gd name="connsiteY2" fmla="*/ 6529496 h 6858000"/>
              <a:gd name="connsiteX3" fmla="*/ 149770 w 7504280"/>
              <a:gd name="connsiteY3" fmla="*/ 6858000 h 6858000"/>
              <a:gd name="connsiteX4" fmla="*/ 0 w 7504280"/>
              <a:gd name="connsiteY4" fmla="*/ 6858000 h 6858000"/>
              <a:gd name="connsiteX5" fmla="*/ 0 w 7504280"/>
              <a:gd name="connsiteY5" fmla="*/ 4924739 h 6858000"/>
              <a:gd name="connsiteX6" fmla="*/ 2665739 w 7504280"/>
              <a:gd name="connsiteY6" fmla="*/ 6858000 h 6858000"/>
              <a:gd name="connsiteX7" fmla="*/ 1254462 w 7504280"/>
              <a:gd name="connsiteY7" fmla="*/ 6858000 h 6858000"/>
              <a:gd name="connsiteX8" fmla="*/ 0 w 7504280"/>
              <a:gd name="connsiteY8" fmla="*/ 5948233 h 6858000"/>
              <a:gd name="connsiteX9" fmla="*/ 0 w 7504280"/>
              <a:gd name="connsiteY9" fmla="*/ 3796271 h 6858000"/>
              <a:gd name="connsiteX10" fmla="*/ 4221763 w 7504280"/>
              <a:gd name="connsiteY10" fmla="*/ 6858000 h 6858000"/>
              <a:gd name="connsiteX11" fmla="*/ 2810487 w 7504280"/>
              <a:gd name="connsiteY11" fmla="*/ 6858000 h 6858000"/>
              <a:gd name="connsiteX12" fmla="*/ 0 w 7504280"/>
              <a:gd name="connsiteY12" fmla="*/ 4819765 h 6858000"/>
              <a:gd name="connsiteX13" fmla="*/ 0 w 7504280"/>
              <a:gd name="connsiteY13" fmla="*/ 2667802 h 6858000"/>
              <a:gd name="connsiteX14" fmla="*/ 4237084 w 7504280"/>
              <a:gd name="connsiteY14" fmla="*/ 5740642 h 6858000"/>
              <a:gd name="connsiteX15" fmla="*/ 4305975 w 7504280"/>
              <a:gd name="connsiteY15" fmla="*/ 5961191 h 6858000"/>
              <a:gd name="connsiteX16" fmla="*/ 3981694 w 7504280"/>
              <a:gd name="connsiteY16" fmla="*/ 6408334 h 6858000"/>
              <a:gd name="connsiteX17" fmla="*/ 3750657 w 7504280"/>
              <a:gd name="connsiteY17" fmla="*/ 6411367 h 6858000"/>
              <a:gd name="connsiteX18" fmla="*/ 0 w 7504280"/>
              <a:gd name="connsiteY18" fmla="*/ 3691297 h 6858000"/>
              <a:gd name="connsiteX19" fmla="*/ 0 w 7504280"/>
              <a:gd name="connsiteY19" fmla="*/ 1539334 h 6858000"/>
              <a:gd name="connsiteX20" fmla="*/ 7080476 w 7504280"/>
              <a:gd name="connsiteY20" fmla="*/ 6674274 h 6858000"/>
              <a:gd name="connsiteX21" fmla="*/ 7169138 w 7504280"/>
              <a:gd name="connsiteY21" fmla="*/ 6842761 h 6858000"/>
              <a:gd name="connsiteX22" fmla="*/ 7163350 w 7504280"/>
              <a:gd name="connsiteY22" fmla="*/ 6858000 h 6858000"/>
              <a:gd name="connsiteX23" fmla="*/ 5922535 w 7504280"/>
              <a:gd name="connsiteY23" fmla="*/ 6858000 h 6858000"/>
              <a:gd name="connsiteX24" fmla="*/ 0 w 7504280"/>
              <a:gd name="connsiteY24" fmla="*/ 2562830 h 6858000"/>
              <a:gd name="connsiteX25" fmla="*/ 0 w 7504280"/>
              <a:gd name="connsiteY25" fmla="*/ 410868 h 6858000"/>
              <a:gd name="connsiteX26" fmla="*/ 6001840 w 7504280"/>
              <a:gd name="connsiteY26" fmla="*/ 4763552 h 6858000"/>
              <a:gd name="connsiteX27" fmla="*/ 6070732 w 7504280"/>
              <a:gd name="connsiteY27" fmla="*/ 4984100 h 6858000"/>
              <a:gd name="connsiteX28" fmla="*/ 5746451 w 7504280"/>
              <a:gd name="connsiteY28" fmla="*/ 5431244 h 6858000"/>
              <a:gd name="connsiteX29" fmla="*/ 5515414 w 7504280"/>
              <a:gd name="connsiteY29" fmla="*/ 5434277 h 6858000"/>
              <a:gd name="connsiteX30" fmla="*/ 0 w 7504280"/>
              <a:gd name="connsiteY30" fmla="*/ 1434361 h 6858000"/>
              <a:gd name="connsiteX31" fmla="*/ 2690254 w 7504280"/>
              <a:gd name="connsiteY31" fmla="*/ 0 h 6858000"/>
              <a:gd name="connsiteX32" fmla="*/ 4101537 w 7504280"/>
              <a:gd name="connsiteY32" fmla="*/ 0 h 6858000"/>
              <a:gd name="connsiteX33" fmla="*/ 5073007 w 7504280"/>
              <a:gd name="connsiteY33" fmla="*/ 704535 h 6858000"/>
              <a:gd name="connsiteX34" fmla="*/ 5141897 w 7504280"/>
              <a:gd name="connsiteY34" fmla="*/ 925085 h 6858000"/>
              <a:gd name="connsiteX35" fmla="*/ 4817618 w 7504280"/>
              <a:gd name="connsiteY35" fmla="*/ 1372229 h 6858000"/>
              <a:gd name="connsiteX36" fmla="*/ 4586579 w 7504280"/>
              <a:gd name="connsiteY36" fmla="*/ 1375263 h 6858000"/>
              <a:gd name="connsiteX37" fmla="*/ 1134235 w 7504280"/>
              <a:gd name="connsiteY37" fmla="*/ 0 h 6858000"/>
              <a:gd name="connsiteX38" fmla="*/ 2545510 w 7504280"/>
              <a:gd name="connsiteY38" fmla="*/ 0 h 6858000"/>
              <a:gd name="connsiteX39" fmla="*/ 5551802 w 7504280"/>
              <a:gd name="connsiteY39" fmla="*/ 2180240 h 6858000"/>
              <a:gd name="connsiteX40" fmla="*/ 5620695 w 7504280"/>
              <a:gd name="connsiteY40" fmla="*/ 2400786 h 6858000"/>
              <a:gd name="connsiteX41" fmla="*/ 5296414 w 7504280"/>
              <a:gd name="connsiteY41" fmla="*/ 2847930 h 6858000"/>
              <a:gd name="connsiteX42" fmla="*/ 5065378 w 7504280"/>
              <a:gd name="connsiteY42" fmla="*/ 2850963 h 6858000"/>
              <a:gd name="connsiteX43" fmla="*/ 672885 w 7504280"/>
              <a:gd name="connsiteY43" fmla="*/ 0 h 6858000"/>
              <a:gd name="connsiteX44" fmla="*/ 989489 w 7504280"/>
              <a:gd name="connsiteY44" fmla="*/ 0 h 6858000"/>
              <a:gd name="connsiteX45" fmla="*/ 7414844 w 7504280"/>
              <a:gd name="connsiteY45" fmla="*/ 4659831 h 6858000"/>
              <a:gd name="connsiteX46" fmla="*/ 7483736 w 7504280"/>
              <a:gd name="connsiteY46" fmla="*/ 4880378 h 6858000"/>
              <a:gd name="connsiteX47" fmla="*/ 7159456 w 7504280"/>
              <a:gd name="connsiteY47" fmla="*/ 5327523 h 6858000"/>
              <a:gd name="connsiteX48" fmla="*/ 6928418 w 7504280"/>
              <a:gd name="connsiteY48" fmla="*/ 5330556 h 6858000"/>
              <a:gd name="connsiteX49" fmla="*/ 445545 w 7504280"/>
              <a:gd name="connsiteY49" fmla="*/ 629014 h 6858000"/>
              <a:gd name="connsiteX50" fmla="*/ 376654 w 7504280"/>
              <a:gd name="connsiteY50" fmla="*/ 4084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504280" h="6858000">
                <a:moveTo>
                  <a:pt x="0" y="6077518"/>
                </a:moveTo>
                <a:lnTo>
                  <a:pt x="319117" y="6308949"/>
                </a:lnTo>
                <a:cubicBezTo>
                  <a:pt x="401940" y="6369013"/>
                  <a:pt x="432783" y="6467756"/>
                  <a:pt x="388009" y="6529496"/>
                </a:cubicBezTo>
                <a:lnTo>
                  <a:pt x="149770" y="6858000"/>
                </a:lnTo>
                <a:lnTo>
                  <a:pt x="0" y="6858000"/>
                </a:lnTo>
                <a:close/>
                <a:moveTo>
                  <a:pt x="0" y="4924739"/>
                </a:moveTo>
                <a:lnTo>
                  <a:pt x="2665739" y="6858000"/>
                </a:lnTo>
                <a:lnTo>
                  <a:pt x="1254462" y="6858000"/>
                </a:lnTo>
                <a:lnTo>
                  <a:pt x="0" y="5948233"/>
                </a:lnTo>
                <a:close/>
                <a:moveTo>
                  <a:pt x="0" y="3796271"/>
                </a:moveTo>
                <a:lnTo>
                  <a:pt x="4221763" y="6858000"/>
                </a:lnTo>
                <a:lnTo>
                  <a:pt x="2810487" y="6858000"/>
                </a:lnTo>
                <a:lnTo>
                  <a:pt x="0" y="4819765"/>
                </a:lnTo>
                <a:close/>
                <a:moveTo>
                  <a:pt x="0" y="2667802"/>
                </a:moveTo>
                <a:lnTo>
                  <a:pt x="4237084" y="5740642"/>
                </a:lnTo>
                <a:cubicBezTo>
                  <a:pt x="4319906" y="5800708"/>
                  <a:pt x="4350750" y="5899451"/>
                  <a:pt x="4305975" y="5961191"/>
                </a:cubicBezTo>
                <a:lnTo>
                  <a:pt x="3981694" y="6408334"/>
                </a:lnTo>
                <a:cubicBezTo>
                  <a:pt x="3936918" y="6470075"/>
                  <a:pt x="3833480" y="6471433"/>
                  <a:pt x="3750657" y="6411367"/>
                </a:cubicBezTo>
                <a:lnTo>
                  <a:pt x="0" y="3691297"/>
                </a:lnTo>
                <a:close/>
                <a:moveTo>
                  <a:pt x="0" y="1539334"/>
                </a:moveTo>
                <a:lnTo>
                  <a:pt x="7080476" y="6674274"/>
                </a:lnTo>
                <a:cubicBezTo>
                  <a:pt x="7142593" y="6719322"/>
                  <a:pt x="7175471" y="6786127"/>
                  <a:pt x="7169138" y="6842761"/>
                </a:cubicBezTo>
                <a:lnTo>
                  <a:pt x="7163350" y="6858000"/>
                </a:lnTo>
                <a:lnTo>
                  <a:pt x="5922535" y="6858000"/>
                </a:lnTo>
                <a:lnTo>
                  <a:pt x="0" y="2562830"/>
                </a:lnTo>
                <a:close/>
                <a:moveTo>
                  <a:pt x="0" y="410868"/>
                </a:moveTo>
                <a:lnTo>
                  <a:pt x="6001840" y="4763552"/>
                </a:lnTo>
                <a:cubicBezTo>
                  <a:pt x="6084663" y="4823616"/>
                  <a:pt x="6115506" y="4922360"/>
                  <a:pt x="6070732" y="4984100"/>
                </a:cubicBezTo>
                <a:lnTo>
                  <a:pt x="5746451" y="5431244"/>
                </a:lnTo>
                <a:cubicBezTo>
                  <a:pt x="5701675" y="5492984"/>
                  <a:pt x="5598236" y="5494343"/>
                  <a:pt x="5515414" y="5434277"/>
                </a:cubicBezTo>
                <a:lnTo>
                  <a:pt x="0" y="1434361"/>
                </a:lnTo>
                <a:close/>
                <a:moveTo>
                  <a:pt x="2690254" y="0"/>
                </a:moveTo>
                <a:lnTo>
                  <a:pt x="4101537" y="0"/>
                </a:lnTo>
                <a:lnTo>
                  <a:pt x="5073007" y="704535"/>
                </a:lnTo>
                <a:cubicBezTo>
                  <a:pt x="5155830" y="764600"/>
                  <a:pt x="5186673" y="863345"/>
                  <a:pt x="5141897" y="925085"/>
                </a:cubicBezTo>
                <a:lnTo>
                  <a:pt x="4817618" y="1372229"/>
                </a:lnTo>
                <a:cubicBezTo>
                  <a:pt x="4772843" y="1433967"/>
                  <a:pt x="4669403" y="1435327"/>
                  <a:pt x="4586579" y="1375263"/>
                </a:cubicBezTo>
                <a:close/>
                <a:moveTo>
                  <a:pt x="1134235" y="0"/>
                </a:moveTo>
                <a:lnTo>
                  <a:pt x="2545510" y="0"/>
                </a:lnTo>
                <a:lnTo>
                  <a:pt x="5551802" y="2180240"/>
                </a:lnTo>
                <a:cubicBezTo>
                  <a:pt x="5634625" y="2240305"/>
                  <a:pt x="5665470" y="2339046"/>
                  <a:pt x="5620695" y="2400786"/>
                </a:cubicBezTo>
                <a:lnTo>
                  <a:pt x="5296414" y="2847930"/>
                </a:lnTo>
                <a:cubicBezTo>
                  <a:pt x="5251638" y="2909670"/>
                  <a:pt x="5148198" y="2911029"/>
                  <a:pt x="5065378" y="2850963"/>
                </a:cubicBezTo>
                <a:close/>
                <a:moveTo>
                  <a:pt x="672885" y="0"/>
                </a:moveTo>
                <a:lnTo>
                  <a:pt x="989489" y="0"/>
                </a:lnTo>
                <a:lnTo>
                  <a:pt x="7414844" y="4659831"/>
                </a:lnTo>
                <a:cubicBezTo>
                  <a:pt x="7497668" y="4719895"/>
                  <a:pt x="7528510" y="4818638"/>
                  <a:pt x="7483736" y="4880378"/>
                </a:cubicBezTo>
                <a:lnTo>
                  <a:pt x="7159456" y="5327523"/>
                </a:lnTo>
                <a:cubicBezTo>
                  <a:pt x="7114680" y="5389263"/>
                  <a:pt x="7011240" y="5390622"/>
                  <a:pt x="6928418" y="5330556"/>
                </a:cubicBezTo>
                <a:lnTo>
                  <a:pt x="445545" y="629014"/>
                </a:lnTo>
                <a:cubicBezTo>
                  <a:pt x="362723" y="568949"/>
                  <a:pt x="331879" y="470206"/>
                  <a:pt x="376654" y="408466"/>
                </a:cubicBezTo>
                <a:close/>
              </a:path>
            </a:pathLst>
          </a:custGeom>
        </p:spPr>
        <p:txBody>
          <a:bodyPr wrap="square">
            <a:noAutofit/>
          </a:bodyPr>
          <a:lstStyle/>
          <a:p>
            <a:endParaRPr lang="fr-CA" dirty="0"/>
          </a:p>
        </p:txBody>
      </p:sp>
    </p:spTree>
    <p:extLst>
      <p:ext uri="{BB962C8B-B14F-4D97-AF65-F5344CB8AC3E}">
        <p14:creationId xmlns:p14="http://schemas.microsoft.com/office/powerpoint/2010/main" val="1947054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70483" y="593367"/>
            <a:ext cx="8460000" cy="763600"/>
          </a:xfrm>
          <a:prstGeom prst="rect">
            <a:avLst/>
          </a:prstGeom>
        </p:spPr>
        <p:txBody>
          <a:bodyPr spcFirstLastPara="1" wrap="square" lIns="91425" tIns="91425" rIns="91425" bIns="91425" anchor="t" anchorCtr="0"/>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Shape 93"/>
          <p:cNvSpPr txBox="1">
            <a:spLocks noGrp="1"/>
          </p:cNvSpPr>
          <p:nvPr>
            <p:ph type="body" idx="1"/>
          </p:nvPr>
        </p:nvSpPr>
        <p:spPr>
          <a:xfrm>
            <a:off x="370475" y="1797867"/>
            <a:ext cx="3891300" cy="45552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Font typeface="Muli"/>
              <a:buChar char="●"/>
              <a:defRPr>
                <a:latin typeface="Muli"/>
                <a:ea typeface="Muli"/>
                <a:cs typeface="Muli"/>
                <a:sym typeface="Muli"/>
              </a:defRPr>
            </a:lvl1pPr>
            <a:lvl2pPr marL="1219170" lvl="1" indent="-423323" rtl="0">
              <a:spcBef>
                <a:spcPts val="2133"/>
              </a:spcBef>
              <a:spcAft>
                <a:spcPts val="0"/>
              </a:spcAft>
              <a:buSzPts val="1400"/>
              <a:buFont typeface="Muli"/>
              <a:buChar char="○"/>
              <a:defRPr>
                <a:latin typeface="Muli"/>
                <a:ea typeface="Muli"/>
                <a:cs typeface="Muli"/>
                <a:sym typeface="Muli"/>
              </a:defRPr>
            </a:lvl2pPr>
            <a:lvl3pPr marL="1828754" lvl="2" indent="-423323" rtl="0">
              <a:spcBef>
                <a:spcPts val="2133"/>
              </a:spcBef>
              <a:spcAft>
                <a:spcPts val="0"/>
              </a:spcAft>
              <a:buSzPts val="1400"/>
              <a:buFont typeface="Muli"/>
              <a:buChar char="■"/>
              <a:defRPr>
                <a:latin typeface="Muli"/>
                <a:ea typeface="Muli"/>
                <a:cs typeface="Muli"/>
                <a:sym typeface="Muli"/>
              </a:defRPr>
            </a:lvl3pPr>
            <a:lvl4pPr marL="2438339" lvl="3" indent="-423323" rtl="0">
              <a:spcBef>
                <a:spcPts val="2133"/>
              </a:spcBef>
              <a:spcAft>
                <a:spcPts val="0"/>
              </a:spcAft>
              <a:buSzPts val="1400"/>
              <a:buFont typeface="Muli"/>
              <a:buChar char="●"/>
              <a:defRPr>
                <a:latin typeface="Muli"/>
                <a:ea typeface="Muli"/>
                <a:cs typeface="Muli"/>
                <a:sym typeface="Muli"/>
              </a:defRPr>
            </a:lvl4pPr>
            <a:lvl5pPr marL="3047924" lvl="4" indent="-423323" rtl="0">
              <a:spcBef>
                <a:spcPts val="2133"/>
              </a:spcBef>
              <a:spcAft>
                <a:spcPts val="0"/>
              </a:spcAft>
              <a:buSzPts val="1400"/>
              <a:buFont typeface="Muli"/>
              <a:buChar char="○"/>
              <a:defRPr>
                <a:latin typeface="Muli"/>
                <a:ea typeface="Muli"/>
                <a:cs typeface="Muli"/>
                <a:sym typeface="Muli"/>
              </a:defRPr>
            </a:lvl5pPr>
            <a:lvl6pPr marL="3657509" lvl="5" indent="-423323" rtl="0">
              <a:spcBef>
                <a:spcPts val="2133"/>
              </a:spcBef>
              <a:spcAft>
                <a:spcPts val="0"/>
              </a:spcAft>
              <a:buSzPts val="1400"/>
              <a:buFont typeface="Muli"/>
              <a:buChar char="■"/>
              <a:defRPr>
                <a:latin typeface="Muli"/>
                <a:ea typeface="Muli"/>
                <a:cs typeface="Muli"/>
                <a:sym typeface="Muli"/>
              </a:defRPr>
            </a:lvl6pPr>
            <a:lvl7pPr marL="4267093" lvl="6" indent="-423323" rtl="0">
              <a:spcBef>
                <a:spcPts val="2133"/>
              </a:spcBef>
              <a:spcAft>
                <a:spcPts val="0"/>
              </a:spcAft>
              <a:buSzPts val="1400"/>
              <a:buFont typeface="Muli"/>
              <a:buChar char="●"/>
              <a:defRPr>
                <a:latin typeface="Muli"/>
                <a:ea typeface="Muli"/>
                <a:cs typeface="Muli"/>
                <a:sym typeface="Muli"/>
              </a:defRPr>
            </a:lvl7pPr>
            <a:lvl8pPr marL="4876678" lvl="7" indent="-423323" rtl="0">
              <a:spcBef>
                <a:spcPts val="2133"/>
              </a:spcBef>
              <a:spcAft>
                <a:spcPts val="0"/>
              </a:spcAft>
              <a:buSzPts val="1400"/>
              <a:buFont typeface="Muli"/>
              <a:buChar char="○"/>
              <a:defRPr>
                <a:latin typeface="Muli"/>
                <a:ea typeface="Muli"/>
                <a:cs typeface="Muli"/>
                <a:sym typeface="Muli"/>
              </a:defRPr>
            </a:lvl8pPr>
            <a:lvl9pPr marL="5486263" lvl="8" indent="-423323" rtl="0">
              <a:spcBef>
                <a:spcPts val="2133"/>
              </a:spcBef>
              <a:spcAft>
                <a:spcPts val="2133"/>
              </a:spcAft>
              <a:buSzPts val="1400"/>
              <a:buFont typeface="Muli"/>
              <a:buChar char="■"/>
              <a:defRPr>
                <a:latin typeface="Muli"/>
                <a:ea typeface="Muli"/>
                <a:cs typeface="Muli"/>
                <a:sym typeface="Muli"/>
              </a:defRPr>
            </a:lvl9pPr>
          </a:lstStyle>
          <a:p>
            <a:endParaRPr/>
          </a:p>
        </p:txBody>
      </p:sp>
      <p:sp>
        <p:nvSpPr>
          <p:cNvPr id="94" name="Shape 9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00" name="Shape 100"/>
          <p:cNvSpPr txBox="1">
            <a:spLocks noGrp="1"/>
          </p:cNvSpPr>
          <p:nvPr>
            <p:ph type="subTitle" idx="2"/>
          </p:nvPr>
        </p:nvSpPr>
        <p:spPr>
          <a:xfrm>
            <a:off x="370483" y="1255367"/>
            <a:ext cx="8460000" cy="5248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1" name="Shape 101"/>
          <p:cNvSpPr txBox="1">
            <a:spLocks noGrp="1"/>
          </p:cNvSpPr>
          <p:nvPr>
            <p:ph type="body" idx="3"/>
          </p:nvPr>
        </p:nvSpPr>
        <p:spPr>
          <a:xfrm>
            <a:off x="4581150" y="1797867"/>
            <a:ext cx="3891300" cy="45552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Font typeface="Muli"/>
              <a:buChar char="●"/>
              <a:defRPr>
                <a:latin typeface="Muli"/>
                <a:ea typeface="Muli"/>
                <a:cs typeface="Muli"/>
                <a:sym typeface="Muli"/>
              </a:defRPr>
            </a:lvl1pPr>
            <a:lvl2pPr marL="1219170" lvl="1" indent="-423323" rtl="0">
              <a:spcBef>
                <a:spcPts val="2133"/>
              </a:spcBef>
              <a:spcAft>
                <a:spcPts val="0"/>
              </a:spcAft>
              <a:buSzPts val="1400"/>
              <a:buFont typeface="Muli"/>
              <a:buChar char="○"/>
              <a:defRPr>
                <a:latin typeface="Muli"/>
                <a:ea typeface="Muli"/>
                <a:cs typeface="Muli"/>
                <a:sym typeface="Muli"/>
              </a:defRPr>
            </a:lvl2pPr>
            <a:lvl3pPr marL="1828754" lvl="2" indent="-423323" rtl="0">
              <a:spcBef>
                <a:spcPts val="2133"/>
              </a:spcBef>
              <a:spcAft>
                <a:spcPts val="0"/>
              </a:spcAft>
              <a:buSzPts val="1400"/>
              <a:buFont typeface="Muli"/>
              <a:buChar char="■"/>
              <a:defRPr>
                <a:latin typeface="Muli"/>
                <a:ea typeface="Muli"/>
                <a:cs typeface="Muli"/>
                <a:sym typeface="Muli"/>
              </a:defRPr>
            </a:lvl3pPr>
            <a:lvl4pPr marL="2438339" lvl="3" indent="-423323" rtl="0">
              <a:spcBef>
                <a:spcPts val="2133"/>
              </a:spcBef>
              <a:spcAft>
                <a:spcPts val="0"/>
              </a:spcAft>
              <a:buSzPts val="1400"/>
              <a:buFont typeface="Muli"/>
              <a:buChar char="●"/>
              <a:defRPr>
                <a:latin typeface="Muli"/>
                <a:ea typeface="Muli"/>
                <a:cs typeface="Muli"/>
                <a:sym typeface="Muli"/>
              </a:defRPr>
            </a:lvl4pPr>
            <a:lvl5pPr marL="3047924" lvl="4" indent="-423323" rtl="0">
              <a:spcBef>
                <a:spcPts val="2133"/>
              </a:spcBef>
              <a:spcAft>
                <a:spcPts val="0"/>
              </a:spcAft>
              <a:buSzPts val="1400"/>
              <a:buFont typeface="Muli"/>
              <a:buChar char="○"/>
              <a:defRPr>
                <a:latin typeface="Muli"/>
                <a:ea typeface="Muli"/>
                <a:cs typeface="Muli"/>
                <a:sym typeface="Muli"/>
              </a:defRPr>
            </a:lvl5pPr>
            <a:lvl6pPr marL="3657509" lvl="5" indent="-423323" rtl="0">
              <a:spcBef>
                <a:spcPts val="2133"/>
              </a:spcBef>
              <a:spcAft>
                <a:spcPts val="0"/>
              </a:spcAft>
              <a:buSzPts val="1400"/>
              <a:buFont typeface="Muli"/>
              <a:buChar char="■"/>
              <a:defRPr>
                <a:latin typeface="Muli"/>
                <a:ea typeface="Muli"/>
                <a:cs typeface="Muli"/>
                <a:sym typeface="Muli"/>
              </a:defRPr>
            </a:lvl6pPr>
            <a:lvl7pPr marL="4267093" lvl="6" indent="-423323" rtl="0">
              <a:spcBef>
                <a:spcPts val="2133"/>
              </a:spcBef>
              <a:spcAft>
                <a:spcPts val="0"/>
              </a:spcAft>
              <a:buSzPts val="1400"/>
              <a:buFont typeface="Muli"/>
              <a:buChar char="●"/>
              <a:defRPr>
                <a:latin typeface="Muli"/>
                <a:ea typeface="Muli"/>
                <a:cs typeface="Muli"/>
                <a:sym typeface="Muli"/>
              </a:defRPr>
            </a:lvl7pPr>
            <a:lvl8pPr marL="4876678" lvl="7" indent="-423323" rtl="0">
              <a:spcBef>
                <a:spcPts val="2133"/>
              </a:spcBef>
              <a:spcAft>
                <a:spcPts val="0"/>
              </a:spcAft>
              <a:buSzPts val="1400"/>
              <a:buFont typeface="Muli"/>
              <a:buChar char="○"/>
              <a:defRPr>
                <a:latin typeface="Muli"/>
                <a:ea typeface="Muli"/>
                <a:cs typeface="Muli"/>
                <a:sym typeface="Muli"/>
              </a:defRPr>
            </a:lvl8pPr>
            <a:lvl9pPr marL="5486263" lvl="8" indent="-423323" rtl="0">
              <a:spcBef>
                <a:spcPts val="2133"/>
              </a:spcBef>
              <a:spcAft>
                <a:spcPts val="2133"/>
              </a:spcAft>
              <a:buSzPts val="1400"/>
              <a:buFont typeface="Muli"/>
              <a:buChar char="■"/>
              <a:defRPr>
                <a:latin typeface="Muli"/>
                <a:ea typeface="Muli"/>
                <a:cs typeface="Muli"/>
                <a:sym typeface="Muli"/>
              </a:defRPr>
            </a:lvl9pPr>
          </a:lstStyle>
          <a:p>
            <a:endParaRPr/>
          </a:p>
        </p:txBody>
      </p:sp>
    </p:spTree>
    <p:extLst>
      <p:ext uri="{BB962C8B-B14F-4D97-AF65-F5344CB8AC3E}">
        <p14:creationId xmlns:p14="http://schemas.microsoft.com/office/powerpoint/2010/main" val="417288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561975" y="635000"/>
            <a:ext cx="3238500" cy="5588000"/>
          </a:xfrm>
          <a:custGeom>
            <a:avLst/>
            <a:gdLst>
              <a:gd name="connsiteX0" fmla="*/ 3905252 w 4318000"/>
              <a:gd name="connsiteY0" fmla="*/ 1803400 h 5588000"/>
              <a:gd name="connsiteX1" fmla="*/ 4235448 w 4318000"/>
              <a:gd name="connsiteY1" fmla="*/ 1803400 h 5588000"/>
              <a:gd name="connsiteX2" fmla="*/ 4318000 w 4318000"/>
              <a:gd name="connsiteY2" fmla="*/ 1885952 h 5588000"/>
              <a:gd name="connsiteX3" fmla="*/ 4318000 w 4318000"/>
              <a:gd name="connsiteY3" fmla="*/ 4083048 h 5588000"/>
              <a:gd name="connsiteX4" fmla="*/ 4235448 w 4318000"/>
              <a:gd name="connsiteY4" fmla="*/ 4165600 h 5588000"/>
              <a:gd name="connsiteX5" fmla="*/ 3905252 w 4318000"/>
              <a:gd name="connsiteY5" fmla="*/ 4165600 h 5588000"/>
              <a:gd name="connsiteX6" fmla="*/ 3822700 w 4318000"/>
              <a:gd name="connsiteY6" fmla="*/ 4083048 h 5588000"/>
              <a:gd name="connsiteX7" fmla="*/ 3822700 w 4318000"/>
              <a:gd name="connsiteY7" fmla="*/ 1885952 h 5588000"/>
              <a:gd name="connsiteX8" fmla="*/ 3905252 w 4318000"/>
              <a:gd name="connsiteY8" fmla="*/ 1803400 h 5588000"/>
              <a:gd name="connsiteX9" fmla="*/ 82553 w 4318000"/>
              <a:gd name="connsiteY9" fmla="*/ 1536700 h 5588000"/>
              <a:gd name="connsiteX10" fmla="*/ 412748 w 4318000"/>
              <a:gd name="connsiteY10" fmla="*/ 1536700 h 5588000"/>
              <a:gd name="connsiteX11" fmla="*/ 495301 w 4318000"/>
              <a:gd name="connsiteY11" fmla="*/ 1619252 h 5588000"/>
              <a:gd name="connsiteX12" fmla="*/ 495301 w 4318000"/>
              <a:gd name="connsiteY12" fmla="*/ 3219448 h 5588000"/>
              <a:gd name="connsiteX13" fmla="*/ 412748 w 4318000"/>
              <a:gd name="connsiteY13" fmla="*/ 3302000 h 5588000"/>
              <a:gd name="connsiteX14" fmla="*/ 82553 w 4318000"/>
              <a:gd name="connsiteY14" fmla="*/ 3302000 h 5588000"/>
              <a:gd name="connsiteX15" fmla="*/ 0 w 4318000"/>
              <a:gd name="connsiteY15" fmla="*/ 3219448 h 5588000"/>
              <a:gd name="connsiteX16" fmla="*/ 0 w 4318000"/>
              <a:gd name="connsiteY16" fmla="*/ 1619252 h 5588000"/>
              <a:gd name="connsiteX17" fmla="*/ 82553 w 4318000"/>
              <a:gd name="connsiteY17" fmla="*/ 1536700 h 5588000"/>
              <a:gd name="connsiteX18" fmla="*/ 3359152 w 4318000"/>
              <a:gd name="connsiteY18" fmla="*/ 1447800 h 5588000"/>
              <a:gd name="connsiteX19" fmla="*/ 3689348 w 4318000"/>
              <a:gd name="connsiteY19" fmla="*/ 1447800 h 5588000"/>
              <a:gd name="connsiteX20" fmla="*/ 3771900 w 4318000"/>
              <a:gd name="connsiteY20" fmla="*/ 1530352 h 5588000"/>
              <a:gd name="connsiteX21" fmla="*/ 3771900 w 4318000"/>
              <a:gd name="connsiteY21" fmla="*/ 4616448 h 5588000"/>
              <a:gd name="connsiteX22" fmla="*/ 3689348 w 4318000"/>
              <a:gd name="connsiteY22" fmla="*/ 4699000 h 5588000"/>
              <a:gd name="connsiteX23" fmla="*/ 3359152 w 4318000"/>
              <a:gd name="connsiteY23" fmla="*/ 4699000 h 5588000"/>
              <a:gd name="connsiteX24" fmla="*/ 3276600 w 4318000"/>
              <a:gd name="connsiteY24" fmla="*/ 4616448 h 5588000"/>
              <a:gd name="connsiteX25" fmla="*/ 3276600 w 4318000"/>
              <a:gd name="connsiteY25" fmla="*/ 1530352 h 5588000"/>
              <a:gd name="connsiteX26" fmla="*/ 3359152 w 4318000"/>
              <a:gd name="connsiteY26" fmla="*/ 1447800 h 5588000"/>
              <a:gd name="connsiteX27" fmla="*/ 1174752 w 4318000"/>
              <a:gd name="connsiteY27" fmla="*/ 1447800 h 5588000"/>
              <a:gd name="connsiteX28" fmla="*/ 1504948 w 4318000"/>
              <a:gd name="connsiteY28" fmla="*/ 1447800 h 5588000"/>
              <a:gd name="connsiteX29" fmla="*/ 1587500 w 4318000"/>
              <a:gd name="connsiteY29" fmla="*/ 1530352 h 5588000"/>
              <a:gd name="connsiteX30" fmla="*/ 1587500 w 4318000"/>
              <a:gd name="connsiteY30" fmla="*/ 5099048 h 5588000"/>
              <a:gd name="connsiteX31" fmla="*/ 1504948 w 4318000"/>
              <a:gd name="connsiteY31" fmla="*/ 5181600 h 5588000"/>
              <a:gd name="connsiteX32" fmla="*/ 1174752 w 4318000"/>
              <a:gd name="connsiteY32" fmla="*/ 5181600 h 5588000"/>
              <a:gd name="connsiteX33" fmla="*/ 1092200 w 4318000"/>
              <a:gd name="connsiteY33" fmla="*/ 5099048 h 5588000"/>
              <a:gd name="connsiteX34" fmla="*/ 1092200 w 4318000"/>
              <a:gd name="connsiteY34" fmla="*/ 1530352 h 5588000"/>
              <a:gd name="connsiteX35" fmla="*/ 1174752 w 4318000"/>
              <a:gd name="connsiteY35" fmla="*/ 1447800 h 5588000"/>
              <a:gd name="connsiteX36" fmla="*/ 2266952 w 4318000"/>
              <a:gd name="connsiteY36" fmla="*/ 1003300 h 5588000"/>
              <a:gd name="connsiteX37" fmla="*/ 2597148 w 4318000"/>
              <a:gd name="connsiteY37" fmla="*/ 1003300 h 5588000"/>
              <a:gd name="connsiteX38" fmla="*/ 2679700 w 4318000"/>
              <a:gd name="connsiteY38" fmla="*/ 1085852 h 5588000"/>
              <a:gd name="connsiteX39" fmla="*/ 2679700 w 4318000"/>
              <a:gd name="connsiteY39" fmla="*/ 5505448 h 5588000"/>
              <a:gd name="connsiteX40" fmla="*/ 2597148 w 4318000"/>
              <a:gd name="connsiteY40" fmla="*/ 5588000 h 5588000"/>
              <a:gd name="connsiteX41" fmla="*/ 2266952 w 4318000"/>
              <a:gd name="connsiteY41" fmla="*/ 5588000 h 5588000"/>
              <a:gd name="connsiteX42" fmla="*/ 2184400 w 4318000"/>
              <a:gd name="connsiteY42" fmla="*/ 5505448 h 5588000"/>
              <a:gd name="connsiteX43" fmla="*/ 2184400 w 4318000"/>
              <a:gd name="connsiteY43" fmla="*/ 1085852 h 5588000"/>
              <a:gd name="connsiteX44" fmla="*/ 2266952 w 4318000"/>
              <a:gd name="connsiteY44" fmla="*/ 1003300 h 5588000"/>
              <a:gd name="connsiteX45" fmla="*/ 628652 w 4318000"/>
              <a:gd name="connsiteY45" fmla="*/ 1003300 h 5588000"/>
              <a:gd name="connsiteX46" fmla="*/ 958848 w 4318000"/>
              <a:gd name="connsiteY46" fmla="*/ 1003300 h 5588000"/>
              <a:gd name="connsiteX47" fmla="*/ 1041400 w 4318000"/>
              <a:gd name="connsiteY47" fmla="*/ 1085852 h 5588000"/>
              <a:gd name="connsiteX48" fmla="*/ 1041400 w 4318000"/>
              <a:gd name="connsiteY48" fmla="*/ 3778248 h 5588000"/>
              <a:gd name="connsiteX49" fmla="*/ 958848 w 4318000"/>
              <a:gd name="connsiteY49" fmla="*/ 3860800 h 5588000"/>
              <a:gd name="connsiteX50" fmla="*/ 628652 w 4318000"/>
              <a:gd name="connsiteY50" fmla="*/ 3860800 h 5588000"/>
              <a:gd name="connsiteX51" fmla="*/ 546101 w 4318000"/>
              <a:gd name="connsiteY51" fmla="*/ 3778248 h 5588000"/>
              <a:gd name="connsiteX52" fmla="*/ 546101 w 4318000"/>
              <a:gd name="connsiteY52" fmla="*/ 1085852 h 5588000"/>
              <a:gd name="connsiteX53" fmla="*/ 628652 w 4318000"/>
              <a:gd name="connsiteY53" fmla="*/ 1003300 h 5588000"/>
              <a:gd name="connsiteX54" fmla="*/ 2813052 w 4318000"/>
              <a:gd name="connsiteY54" fmla="*/ 723900 h 5588000"/>
              <a:gd name="connsiteX55" fmla="*/ 3143248 w 4318000"/>
              <a:gd name="connsiteY55" fmla="*/ 723900 h 5588000"/>
              <a:gd name="connsiteX56" fmla="*/ 3225800 w 4318000"/>
              <a:gd name="connsiteY56" fmla="*/ 806452 h 5588000"/>
              <a:gd name="connsiteX57" fmla="*/ 3225800 w 4318000"/>
              <a:gd name="connsiteY57" fmla="*/ 4235448 h 5588000"/>
              <a:gd name="connsiteX58" fmla="*/ 3143248 w 4318000"/>
              <a:gd name="connsiteY58" fmla="*/ 4318000 h 5588000"/>
              <a:gd name="connsiteX59" fmla="*/ 2813052 w 4318000"/>
              <a:gd name="connsiteY59" fmla="*/ 4318000 h 5588000"/>
              <a:gd name="connsiteX60" fmla="*/ 2730500 w 4318000"/>
              <a:gd name="connsiteY60" fmla="*/ 4235448 h 5588000"/>
              <a:gd name="connsiteX61" fmla="*/ 2730500 w 4318000"/>
              <a:gd name="connsiteY61" fmla="*/ 806452 h 5588000"/>
              <a:gd name="connsiteX62" fmla="*/ 2813052 w 4318000"/>
              <a:gd name="connsiteY62" fmla="*/ 723900 h 5588000"/>
              <a:gd name="connsiteX63" fmla="*/ 1720852 w 4318000"/>
              <a:gd name="connsiteY63" fmla="*/ 0 h 5588000"/>
              <a:gd name="connsiteX64" fmla="*/ 2051048 w 4318000"/>
              <a:gd name="connsiteY64" fmla="*/ 0 h 5588000"/>
              <a:gd name="connsiteX65" fmla="*/ 2133600 w 4318000"/>
              <a:gd name="connsiteY65" fmla="*/ 82552 h 5588000"/>
              <a:gd name="connsiteX66" fmla="*/ 2133600 w 4318000"/>
              <a:gd name="connsiteY66" fmla="*/ 4616448 h 5588000"/>
              <a:gd name="connsiteX67" fmla="*/ 2051048 w 4318000"/>
              <a:gd name="connsiteY67" fmla="*/ 4699000 h 5588000"/>
              <a:gd name="connsiteX68" fmla="*/ 1720852 w 4318000"/>
              <a:gd name="connsiteY68" fmla="*/ 4699000 h 5588000"/>
              <a:gd name="connsiteX69" fmla="*/ 1638300 w 4318000"/>
              <a:gd name="connsiteY69" fmla="*/ 4616448 h 5588000"/>
              <a:gd name="connsiteX70" fmla="*/ 1638300 w 4318000"/>
              <a:gd name="connsiteY70" fmla="*/ 82552 h 5588000"/>
              <a:gd name="connsiteX71" fmla="*/ 1720852 w 4318000"/>
              <a:gd name="connsiteY71"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18000" h="5588000">
                <a:moveTo>
                  <a:pt x="3905252" y="1803400"/>
                </a:moveTo>
                <a:lnTo>
                  <a:pt x="4235448" y="1803400"/>
                </a:lnTo>
                <a:cubicBezTo>
                  <a:pt x="4281040" y="1803400"/>
                  <a:pt x="4318000" y="1840360"/>
                  <a:pt x="4318000" y="1885952"/>
                </a:cubicBezTo>
                <a:lnTo>
                  <a:pt x="4318000" y="4083048"/>
                </a:lnTo>
                <a:cubicBezTo>
                  <a:pt x="4318000" y="4128640"/>
                  <a:pt x="4281040" y="4165600"/>
                  <a:pt x="4235448" y="4165600"/>
                </a:cubicBezTo>
                <a:lnTo>
                  <a:pt x="3905252" y="4165600"/>
                </a:lnTo>
                <a:cubicBezTo>
                  <a:pt x="3859660" y="4165600"/>
                  <a:pt x="3822700" y="4128640"/>
                  <a:pt x="3822700" y="4083048"/>
                </a:cubicBezTo>
                <a:lnTo>
                  <a:pt x="3822700" y="1885952"/>
                </a:lnTo>
                <a:cubicBezTo>
                  <a:pt x="3822700" y="1840360"/>
                  <a:pt x="3859660" y="1803400"/>
                  <a:pt x="3905252" y="1803400"/>
                </a:cubicBezTo>
                <a:close/>
                <a:moveTo>
                  <a:pt x="82553" y="1536700"/>
                </a:moveTo>
                <a:lnTo>
                  <a:pt x="412748" y="1536700"/>
                </a:lnTo>
                <a:cubicBezTo>
                  <a:pt x="458340" y="1536700"/>
                  <a:pt x="495301" y="1573660"/>
                  <a:pt x="495301" y="1619252"/>
                </a:cubicBezTo>
                <a:lnTo>
                  <a:pt x="495301" y="3219448"/>
                </a:lnTo>
                <a:cubicBezTo>
                  <a:pt x="495301" y="3265040"/>
                  <a:pt x="458340" y="3302000"/>
                  <a:pt x="412748" y="3302000"/>
                </a:cubicBezTo>
                <a:lnTo>
                  <a:pt x="82553" y="3302000"/>
                </a:lnTo>
                <a:cubicBezTo>
                  <a:pt x="36961" y="3302000"/>
                  <a:pt x="0" y="3265040"/>
                  <a:pt x="0" y="3219448"/>
                </a:cubicBezTo>
                <a:lnTo>
                  <a:pt x="0" y="1619252"/>
                </a:lnTo>
                <a:cubicBezTo>
                  <a:pt x="0" y="1573660"/>
                  <a:pt x="36961" y="1536700"/>
                  <a:pt x="82553" y="1536700"/>
                </a:cubicBezTo>
                <a:close/>
                <a:moveTo>
                  <a:pt x="3359152" y="1447800"/>
                </a:moveTo>
                <a:lnTo>
                  <a:pt x="3689348" y="1447800"/>
                </a:lnTo>
                <a:cubicBezTo>
                  <a:pt x="3734940" y="1447800"/>
                  <a:pt x="3771900" y="1484760"/>
                  <a:pt x="3771900" y="1530352"/>
                </a:cubicBezTo>
                <a:lnTo>
                  <a:pt x="3771900" y="4616448"/>
                </a:lnTo>
                <a:cubicBezTo>
                  <a:pt x="3771900" y="4662040"/>
                  <a:pt x="3734940" y="4699000"/>
                  <a:pt x="3689348" y="4699000"/>
                </a:cubicBezTo>
                <a:lnTo>
                  <a:pt x="3359152" y="4699000"/>
                </a:lnTo>
                <a:cubicBezTo>
                  <a:pt x="3313560" y="4699000"/>
                  <a:pt x="3276600" y="4662040"/>
                  <a:pt x="3276600" y="4616448"/>
                </a:cubicBezTo>
                <a:lnTo>
                  <a:pt x="3276600" y="1530352"/>
                </a:lnTo>
                <a:cubicBezTo>
                  <a:pt x="3276600" y="1484760"/>
                  <a:pt x="3313560" y="1447800"/>
                  <a:pt x="3359152" y="1447800"/>
                </a:cubicBezTo>
                <a:close/>
                <a:moveTo>
                  <a:pt x="1174752" y="1447800"/>
                </a:moveTo>
                <a:lnTo>
                  <a:pt x="1504948" y="1447800"/>
                </a:lnTo>
                <a:cubicBezTo>
                  <a:pt x="1550540" y="1447800"/>
                  <a:pt x="1587500" y="1484760"/>
                  <a:pt x="1587500" y="1530352"/>
                </a:cubicBezTo>
                <a:lnTo>
                  <a:pt x="1587500" y="5099048"/>
                </a:lnTo>
                <a:cubicBezTo>
                  <a:pt x="1587500" y="5144640"/>
                  <a:pt x="1550540" y="5181600"/>
                  <a:pt x="1504948" y="5181600"/>
                </a:cubicBezTo>
                <a:lnTo>
                  <a:pt x="1174752" y="5181600"/>
                </a:lnTo>
                <a:cubicBezTo>
                  <a:pt x="1129160" y="5181600"/>
                  <a:pt x="1092200" y="5144640"/>
                  <a:pt x="1092200" y="5099048"/>
                </a:cubicBezTo>
                <a:lnTo>
                  <a:pt x="1092200" y="1530352"/>
                </a:lnTo>
                <a:cubicBezTo>
                  <a:pt x="1092200" y="1484760"/>
                  <a:pt x="1129160" y="1447800"/>
                  <a:pt x="1174752" y="1447800"/>
                </a:cubicBezTo>
                <a:close/>
                <a:moveTo>
                  <a:pt x="2266952" y="1003300"/>
                </a:moveTo>
                <a:lnTo>
                  <a:pt x="2597148" y="1003300"/>
                </a:lnTo>
                <a:cubicBezTo>
                  <a:pt x="2642740" y="1003300"/>
                  <a:pt x="2679700" y="1040260"/>
                  <a:pt x="2679700" y="1085852"/>
                </a:cubicBezTo>
                <a:lnTo>
                  <a:pt x="2679700" y="5505448"/>
                </a:lnTo>
                <a:cubicBezTo>
                  <a:pt x="2679700" y="5551040"/>
                  <a:pt x="2642740" y="5588000"/>
                  <a:pt x="2597148" y="5588000"/>
                </a:cubicBezTo>
                <a:lnTo>
                  <a:pt x="2266952" y="5588000"/>
                </a:lnTo>
                <a:cubicBezTo>
                  <a:pt x="2221360" y="5588000"/>
                  <a:pt x="2184400" y="5551040"/>
                  <a:pt x="2184400" y="5505448"/>
                </a:cubicBezTo>
                <a:lnTo>
                  <a:pt x="2184400" y="1085852"/>
                </a:lnTo>
                <a:cubicBezTo>
                  <a:pt x="2184400" y="1040260"/>
                  <a:pt x="2221360" y="1003300"/>
                  <a:pt x="2266952" y="1003300"/>
                </a:cubicBezTo>
                <a:close/>
                <a:moveTo>
                  <a:pt x="628652" y="1003300"/>
                </a:moveTo>
                <a:lnTo>
                  <a:pt x="958848" y="1003300"/>
                </a:lnTo>
                <a:cubicBezTo>
                  <a:pt x="1004440" y="1003300"/>
                  <a:pt x="1041400" y="1040260"/>
                  <a:pt x="1041400" y="1085852"/>
                </a:cubicBezTo>
                <a:lnTo>
                  <a:pt x="1041400" y="3778248"/>
                </a:lnTo>
                <a:cubicBezTo>
                  <a:pt x="1041400" y="3823840"/>
                  <a:pt x="1004440" y="3860800"/>
                  <a:pt x="958848" y="3860800"/>
                </a:cubicBezTo>
                <a:lnTo>
                  <a:pt x="628652" y="3860800"/>
                </a:lnTo>
                <a:cubicBezTo>
                  <a:pt x="583060" y="3860800"/>
                  <a:pt x="546101" y="3823840"/>
                  <a:pt x="546101" y="3778248"/>
                </a:cubicBezTo>
                <a:lnTo>
                  <a:pt x="546101" y="1085852"/>
                </a:lnTo>
                <a:cubicBezTo>
                  <a:pt x="546101" y="1040260"/>
                  <a:pt x="583060" y="1003300"/>
                  <a:pt x="628652" y="1003300"/>
                </a:cubicBezTo>
                <a:close/>
                <a:moveTo>
                  <a:pt x="2813052" y="723900"/>
                </a:moveTo>
                <a:lnTo>
                  <a:pt x="3143248" y="723900"/>
                </a:lnTo>
                <a:cubicBezTo>
                  <a:pt x="3188840" y="723900"/>
                  <a:pt x="3225800" y="760860"/>
                  <a:pt x="3225800" y="806452"/>
                </a:cubicBezTo>
                <a:lnTo>
                  <a:pt x="3225800" y="4235448"/>
                </a:lnTo>
                <a:cubicBezTo>
                  <a:pt x="3225800" y="4281040"/>
                  <a:pt x="3188840" y="4318000"/>
                  <a:pt x="3143248" y="4318000"/>
                </a:cubicBezTo>
                <a:lnTo>
                  <a:pt x="2813052" y="4318000"/>
                </a:lnTo>
                <a:cubicBezTo>
                  <a:pt x="2767460" y="4318000"/>
                  <a:pt x="2730500" y="4281040"/>
                  <a:pt x="2730500" y="4235448"/>
                </a:cubicBezTo>
                <a:lnTo>
                  <a:pt x="2730500" y="806452"/>
                </a:lnTo>
                <a:cubicBezTo>
                  <a:pt x="2730500" y="760860"/>
                  <a:pt x="2767460" y="723900"/>
                  <a:pt x="2813052" y="723900"/>
                </a:cubicBezTo>
                <a:close/>
                <a:moveTo>
                  <a:pt x="1720852" y="0"/>
                </a:moveTo>
                <a:lnTo>
                  <a:pt x="2051048" y="0"/>
                </a:lnTo>
                <a:cubicBezTo>
                  <a:pt x="2096640" y="0"/>
                  <a:pt x="2133600" y="36960"/>
                  <a:pt x="2133600" y="82552"/>
                </a:cubicBezTo>
                <a:lnTo>
                  <a:pt x="2133600" y="4616448"/>
                </a:lnTo>
                <a:cubicBezTo>
                  <a:pt x="2133600" y="4662040"/>
                  <a:pt x="2096640" y="4699000"/>
                  <a:pt x="2051048" y="4699000"/>
                </a:cubicBezTo>
                <a:lnTo>
                  <a:pt x="1720852" y="4699000"/>
                </a:lnTo>
                <a:cubicBezTo>
                  <a:pt x="1675260" y="4699000"/>
                  <a:pt x="1638300" y="4662040"/>
                  <a:pt x="1638300" y="4616448"/>
                </a:cubicBezTo>
                <a:lnTo>
                  <a:pt x="1638300" y="82552"/>
                </a:lnTo>
                <a:cubicBezTo>
                  <a:pt x="1638300" y="36960"/>
                  <a:pt x="1675260" y="0"/>
                  <a:pt x="1720852" y="0"/>
                </a:cubicBezTo>
                <a:close/>
              </a:path>
            </a:pathLst>
          </a:custGeom>
        </p:spPr>
        <p:txBody>
          <a:bodyPr wrap="square">
            <a:noAutofit/>
          </a:bodyPr>
          <a:lstStyle/>
          <a:p>
            <a:endParaRPr lang="fr-CA" dirty="0"/>
          </a:p>
        </p:txBody>
      </p:sp>
    </p:spTree>
    <p:extLst>
      <p:ext uri="{BB962C8B-B14F-4D97-AF65-F5344CB8AC3E}">
        <p14:creationId xmlns:p14="http://schemas.microsoft.com/office/powerpoint/2010/main" val="16285049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17246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194191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225770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46284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168466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205573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318270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C79F15-7592-4F33-89BF-155CE9228277}" type="slidenum">
              <a:rPr lang="en-US" smtClean="0"/>
              <a:t>‹#›</a:t>
            </a:fld>
            <a:endParaRPr lang="en-US" dirty="0"/>
          </a:p>
        </p:txBody>
      </p:sp>
    </p:spTree>
    <p:extLst>
      <p:ext uri="{BB962C8B-B14F-4D97-AF65-F5344CB8AC3E}">
        <p14:creationId xmlns:p14="http://schemas.microsoft.com/office/powerpoint/2010/main" val="249039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1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79F15-7592-4F33-89BF-155CE9228277}" type="slidenum">
              <a:rPr lang="en-US" smtClean="0"/>
              <a:t>‹#›</a:t>
            </a:fld>
            <a:endParaRPr lang="en-US" dirty="0"/>
          </a:p>
        </p:txBody>
      </p:sp>
    </p:spTree>
    <p:extLst>
      <p:ext uri="{BB962C8B-B14F-4D97-AF65-F5344CB8AC3E}">
        <p14:creationId xmlns:p14="http://schemas.microsoft.com/office/powerpoint/2010/main" val="422599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file://localhost/Users/jeanie/Desktop/PROJECTS/WOH/WOH_PPT_TITLE%20SLIDE%202.jpg"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ewlebanoncsd.org/district/title-ix-informatio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newlebanoncsd.org/wp-content/uploads/2020/2019-Policy-Final.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OH_PPT_TITLE SLIDE 2.jpg" descr="/Users/jeanie/Desktop/PROJECTS/WOH/WOH_PPT_TITLE SLIDE 2.jpg"/>
          <p:cNvPicPr>
            <a:picLocks noChangeAspect="1"/>
          </p:cNvPicPr>
          <p:nvPr/>
        </p:nvPicPr>
        <p:blipFill>
          <a:blip r:embed="rId3" r:link="rId5" cstate="print">
            <a:extLst>
              <a:ext uri="{BEBA8EAE-BF5A-486C-A8C5-ECC9F3942E4B}">
                <a14:imgProps xmlns:a14="http://schemas.microsoft.com/office/drawing/2010/main">
                  <a14:imgLayer r:embed="rId4">
                    <a14:imgEffect>
                      <a14:sharpenSoften amount="16000"/>
                    </a14:imgEffect>
                    <a14:imgEffect>
                      <a14:saturation sat="6600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a:xfrm>
            <a:off x="0" y="0"/>
            <a:ext cx="9067800" cy="6858000"/>
          </a:xfrm>
          <a:prstGeom prst="rect">
            <a:avLst/>
          </a:prstGeom>
        </p:spPr>
      </p:pic>
      <p:sp>
        <p:nvSpPr>
          <p:cNvPr id="2" name="Title 1"/>
          <p:cNvSpPr>
            <a:spLocks noGrp="1"/>
          </p:cNvSpPr>
          <p:nvPr>
            <p:ph type="ctrTitle"/>
          </p:nvPr>
        </p:nvSpPr>
        <p:spPr>
          <a:xfrm>
            <a:off x="2376056" y="671866"/>
            <a:ext cx="5867399" cy="3746377"/>
          </a:xfrm>
        </p:spPr>
        <p:txBody>
          <a:bodyPr>
            <a:noAutofit/>
          </a:bodyPr>
          <a:lstStyle/>
          <a:p>
            <a:r>
              <a:rPr lang="en-US" sz="5400" b="1" spc="300" dirty="0">
                <a:solidFill>
                  <a:schemeClr val="bg1"/>
                </a:solidFill>
                <a:latin typeface="Baskerville Old Face" panose="02020602080505020303" pitchFamily="18" charset="0"/>
                <a:cs typeface="Times New Roman" panose="02020603050405020304" pitchFamily="18" charset="0"/>
              </a:rPr>
              <a:t>Unlawful Discrimination &amp; Harassment</a:t>
            </a:r>
            <a:endParaRPr lang="en-US" sz="5400" b="1" spc="300" dirty="0">
              <a:solidFill>
                <a:schemeClr val="bg1"/>
              </a:solidFill>
              <a:latin typeface="Baskerville Old Face" panose="02020602080505020303" pitchFamily="18" charset="0"/>
              <a:cs typeface="Myriad Pro"/>
            </a:endParaRPr>
          </a:p>
        </p:txBody>
      </p:sp>
      <p:sp>
        <p:nvSpPr>
          <p:cNvPr id="3" name="Subtitle 2"/>
          <p:cNvSpPr>
            <a:spLocks noGrp="1"/>
          </p:cNvSpPr>
          <p:nvPr>
            <p:ph type="subTitle" idx="1"/>
          </p:nvPr>
        </p:nvSpPr>
        <p:spPr>
          <a:xfrm>
            <a:off x="2209800" y="4114800"/>
            <a:ext cx="6248400" cy="2286000"/>
          </a:xfrm>
        </p:spPr>
        <p:txBody>
          <a:bodyPr>
            <a:noAutofit/>
          </a:bodyPr>
          <a:lstStyle/>
          <a:p>
            <a:pPr algn="l">
              <a:lnSpc>
                <a:spcPct val="120000"/>
              </a:lnSpc>
              <a:spcBef>
                <a:spcPts val="0"/>
              </a:spcBef>
            </a:pPr>
            <a:r>
              <a:rPr lang="en-US" sz="2800" b="1" dirty="0">
                <a:solidFill>
                  <a:schemeClr val="bg1"/>
                </a:solidFill>
                <a:latin typeface="Baskerville Old Face" panose="02020602080505020303" pitchFamily="18" charset="0"/>
                <a:cs typeface="Georgia"/>
              </a:rPr>
              <a:t>New Lebanon Central School District</a:t>
            </a:r>
          </a:p>
          <a:p>
            <a:pPr algn="l">
              <a:lnSpc>
                <a:spcPct val="120000"/>
              </a:lnSpc>
              <a:spcBef>
                <a:spcPts val="0"/>
              </a:spcBef>
            </a:pPr>
            <a:r>
              <a:rPr lang="en-US" sz="2800" b="1" dirty="0">
                <a:solidFill>
                  <a:schemeClr val="bg1"/>
                </a:solidFill>
                <a:latin typeface="Baskerville Old Face" panose="02020602080505020303" pitchFamily="18" charset="0"/>
                <a:cs typeface="Georgia"/>
              </a:rPr>
              <a:t>September 1, 2022 </a:t>
            </a:r>
            <a:endParaRPr lang="en-US" sz="2000" b="1" dirty="0">
              <a:solidFill>
                <a:schemeClr val="bg1"/>
              </a:solidFill>
              <a:latin typeface="Baskerville Old Face" panose="02020602080505020303" pitchFamily="18" charset="0"/>
              <a:cs typeface="Georgia"/>
            </a:endParaRPr>
          </a:p>
          <a:p>
            <a:pPr algn="r">
              <a:lnSpc>
                <a:spcPct val="100000"/>
              </a:lnSpc>
              <a:spcBef>
                <a:spcPts val="0"/>
              </a:spcBef>
            </a:pPr>
            <a:endParaRPr lang="en-US" sz="1400" dirty="0">
              <a:solidFill>
                <a:schemeClr val="bg1"/>
              </a:solidFill>
              <a:latin typeface="Baskerville Old Face" panose="02020602080505020303" pitchFamily="18" charset="0"/>
              <a:cs typeface="Times New Roman" panose="02020603050405020304" pitchFamily="18" charset="0"/>
            </a:endParaRPr>
          </a:p>
          <a:p>
            <a:pPr algn="r">
              <a:lnSpc>
                <a:spcPct val="100000"/>
              </a:lnSpc>
              <a:spcBef>
                <a:spcPts val="0"/>
              </a:spcBef>
            </a:pPr>
            <a:r>
              <a:rPr lang="en-US" sz="1400" dirty="0">
                <a:solidFill>
                  <a:schemeClr val="bg1"/>
                </a:solidFill>
                <a:latin typeface="Baskerville Old Face" panose="02020602080505020303" pitchFamily="18" charset="0"/>
                <a:cs typeface="Times New Roman" panose="02020603050405020304" pitchFamily="18" charset="0"/>
              </a:rPr>
              <a:t>Monica Lenahan</a:t>
            </a:r>
          </a:p>
          <a:p>
            <a:pPr algn="r">
              <a:lnSpc>
                <a:spcPct val="100000"/>
              </a:lnSpc>
              <a:spcBef>
                <a:spcPts val="0"/>
              </a:spcBef>
            </a:pPr>
            <a:r>
              <a:rPr lang="en-US" sz="1400" dirty="0">
                <a:solidFill>
                  <a:schemeClr val="bg1"/>
                </a:solidFill>
                <a:latin typeface="Baskerville Old Face" panose="02020602080505020303" pitchFamily="18" charset="0"/>
                <a:cs typeface="Times New Roman" panose="02020603050405020304" pitchFamily="18" charset="0"/>
              </a:rPr>
              <a:t>(518) 487-7764</a:t>
            </a:r>
          </a:p>
          <a:p>
            <a:pPr algn="r">
              <a:lnSpc>
                <a:spcPct val="100000"/>
              </a:lnSpc>
              <a:spcBef>
                <a:spcPts val="0"/>
              </a:spcBef>
            </a:pPr>
            <a:r>
              <a:rPr lang="en-US" sz="1400" dirty="0">
                <a:solidFill>
                  <a:schemeClr val="bg1"/>
                </a:solidFill>
                <a:latin typeface="Baskerville Old Face" panose="02020602080505020303" pitchFamily="18" charset="0"/>
                <a:cs typeface="Times New Roman" panose="02020603050405020304" pitchFamily="18" charset="0"/>
              </a:rPr>
              <a:t>mlenahan@woh.com</a:t>
            </a:r>
          </a:p>
        </p:txBody>
      </p:sp>
      <p:sp>
        <p:nvSpPr>
          <p:cNvPr id="6" name="Footer Placeholder 4">
            <a:extLst>
              <a:ext uri="{FF2B5EF4-FFF2-40B4-BE49-F238E27FC236}">
                <a16:creationId xmlns:a16="http://schemas.microsoft.com/office/drawing/2014/main" id="{91A7AE56-6525-4B41-8594-95AA39C37A31}"/>
              </a:ext>
            </a:extLst>
          </p:cNvPr>
          <p:cNvSpPr>
            <a:spLocks noGrp="1"/>
          </p:cNvSpPr>
          <p:nvPr>
            <p:ph type="ftr" sz="quarter" idx="11"/>
          </p:nvPr>
        </p:nvSpPr>
        <p:spPr>
          <a:xfrm>
            <a:off x="2286000" y="6400800"/>
            <a:ext cx="4648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pitchFamily="18" charset="0"/>
              </a:defRPr>
            </a:lvl1pPr>
            <a:lvl2pPr marL="742950" indent="-285750" eaLnBrk="0" hangingPunct="0">
              <a:defRPr sz="1200">
                <a:solidFill>
                  <a:schemeClr val="tx1"/>
                </a:solidFill>
                <a:latin typeface="Times" pitchFamily="18" charset="0"/>
              </a:defRPr>
            </a:lvl2pPr>
            <a:lvl3pPr marL="1143000" indent="-228600" eaLnBrk="0" hangingPunct="0">
              <a:defRPr sz="1200">
                <a:solidFill>
                  <a:schemeClr val="tx1"/>
                </a:solidFill>
                <a:latin typeface="Times" pitchFamily="18" charset="0"/>
              </a:defRPr>
            </a:lvl3pPr>
            <a:lvl4pPr marL="1600200" indent="-228600" eaLnBrk="0" hangingPunct="0">
              <a:defRPr sz="1200">
                <a:solidFill>
                  <a:schemeClr val="tx1"/>
                </a:solidFill>
                <a:latin typeface="Times" pitchFamily="18" charset="0"/>
              </a:defRPr>
            </a:lvl4pPr>
            <a:lvl5pPr marL="2057400" indent="-228600" eaLnBrk="0" hangingPunct="0">
              <a:defRPr sz="1200">
                <a:solidFill>
                  <a:schemeClr val="tx1"/>
                </a:solidFill>
                <a:latin typeface="Times" pitchFamily="18" charset="0"/>
              </a:defRPr>
            </a:lvl5pPr>
            <a:lvl6pPr marL="2514600" indent="-228600" eaLnBrk="0" fontAlgn="base" hangingPunct="0">
              <a:spcBef>
                <a:spcPct val="0"/>
              </a:spcBef>
              <a:spcAft>
                <a:spcPct val="0"/>
              </a:spcAft>
              <a:defRPr sz="1200">
                <a:solidFill>
                  <a:schemeClr val="tx1"/>
                </a:solidFill>
                <a:latin typeface="Times" pitchFamily="18" charset="0"/>
              </a:defRPr>
            </a:lvl6pPr>
            <a:lvl7pPr marL="2971800" indent="-228600" eaLnBrk="0" fontAlgn="base" hangingPunct="0">
              <a:spcBef>
                <a:spcPct val="0"/>
              </a:spcBef>
              <a:spcAft>
                <a:spcPct val="0"/>
              </a:spcAft>
              <a:defRPr sz="1200">
                <a:solidFill>
                  <a:schemeClr val="tx1"/>
                </a:solidFill>
                <a:latin typeface="Times" pitchFamily="18" charset="0"/>
              </a:defRPr>
            </a:lvl7pPr>
            <a:lvl8pPr marL="3429000" indent="-228600" eaLnBrk="0" fontAlgn="base" hangingPunct="0">
              <a:spcBef>
                <a:spcPct val="0"/>
              </a:spcBef>
              <a:spcAft>
                <a:spcPct val="0"/>
              </a:spcAft>
              <a:defRPr sz="1200">
                <a:solidFill>
                  <a:schemeClr val="tx1"/>
                </a:solidFill>
                <a:latin typeface="Times" pitchFamily="18" charset="0"/>
              </a:defRPr>
            </a:lvl8pPr>
            <a:lvl9pPr marL="3886200" indent="-228600" eaLnBrk="0" fontAlgn="base" hangingPunct="0">
              <a:spcBef>
                <a:spcPct val="0"/>
              </a:spcBef>
              <a:spcAft>
                <a:spcPct val="0"/>
              </a:spcAft>
              <a:defRPr sz="1200">
                <a:solidFill>
                  <a:schemeClr val="tx1"/>
                </a:solidFill>
                <a:latin typeface="Times" pitchFamily="18" charset="0"/>
              </a:defRPr>
            </a:lvl9pPr>
          </a:lstStyle>
          <a:p>
            <a:pPr>
              <a:defRPr/>
            </a:pPr>
            <a:r>
              <a:rPr lang="en-US" sz="800" dirty="0"/>
              <a:t>Copyright ©2022 Whiteman Osterman &amp; Hanna LLP.</a:t>
            </a:r>
          </a:p>
          <a:p>
            <a:pPr>
              <a:defRPr/>
            </a:pPr>
            <a:r>
              <a:rPr lang="en-US" sz="800" dirty="0"/>
              <a:t> All rights reserved.</a:t>
            </a:r>
          </a:p>
        </p:txBody>
      </p:sp>
    </p:spTree>
    <p:extLst>
      <p:ext uri="{BB962C8B-B14F-4D97-AF65-F5344CB8AC3E}">
        <p14:creationId xmlns:p14="http://schemas.microsoft.com/office/powerpoint/2010/main" val="283411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209800"/>
            <a:ext cx="8641080" cy="3657600"/>
          </a:xfrm>
        </p:spPr>
        <p:txBody>
          <a:bodyPr>
            <a:noAutofit/>
          </a:bodyPr>
          <a:lstStyle/>
          <a:p>
            <a:pPr marL="0" indent="0">
              <a:buNone/>
            </a:pPr>
            <a:r>
              <a:rPr lang="en-US" sz="2400" b="1" dirty="0">
                <a:solidFill>
                  <a:srgbClr val="646569"/>
                </a:solidFill>
              </a:rPr>
              <a:t>It includes unwelcome conduct, either of a sexual nature or which is directed at an individual because of that individual’s sex when:</a:t>
            </a:r>
          </a:p>
          <a:p>
            <a:pPr>
              <a:spcBef>
                <a:spcPts val="0"/>
              </a:spcBef>
            </a:pPr>
            <a:r>
              <a:rPr lang="en-US" sz="2200" dirty="0">
                <a:solidFill>
                  <a:srgbClr val="646569"/>
                </a:solidFill>
              </a:rPr>
              <a:t>Such conduct has the purpose or effect of unreasonably interfering with an individual’s work performance or creating an intimidating, hostile or offensive work environment;</a:t>
            </a:r>
          </a:p>
          <a:p>
            <a:pPr>
              <a:spcBef>
                <a:spcPts val="0"/>
              </a:spcBef>
            </a:pPr>
            <a:r>
              <a:rPr lang="en-US" sz="2200" dirty="0">
                <a:solidFill>
                  <a:srgbClr val="646569"/>
                </a:solidFill>
              </a:rPr>
              <a:t>Such conduct is made either explicitly or implicitly a term or condition of employment; or</a:t>
            </a:r>
          </a:p>
          <a:p>
            <a:pPr>
              <a:spcBef>
                <a:spcPts val="0"/>
              </a:spcBef>
            </a:pPr>
            <a:r>
              <a:rPr lang="en-US" sz="2200" dirty="0">
                <a:solidFill>
                  <a:srgbClr val="646569"/>
                </a:solidFill>
              </a:rPr>
              <a:t>Submission to or rejection of such conduct is used as the basis for employment decisions.</a:t>
            </a:r>
          </a:p>
        </p:txBody>
      </p:sp>
      <p:sp>
        <p:nvSpPr>
          <p:cNvPr id="4" name="Title 1"/>
          <p:cNvSpPr txBox="1">
            <a:spLocks/>
          </p:cNvSpPr>
          <p:nvPr/>
        </p:nvSpPr>
        <p:spPr>
          <a:xfrm>
            <a:off x="274320" y="1219200"/>
            <a:ext cx="830580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latin typeface="Arial" panose="020B0604020202020204" pitchFamily="34" charset="0"/>
                <a:cs typeface="Arial" panose="020B0604020202020204" pitchFamily="34" charset="0"/>
              </a:rPr>
              <a:t>What is Sexual Harassment?</a:t>
            </a:r>
          </a:p>
        </p:txBody>
      </p:sp>
    </p:spTree>
    <p:extLst>
      <p:ext uri="{BB962C8B-B14F-4D97-AF65-F5344CB8AC3E}">
        <p14:creationId xmlns:p14="http://schemas.microsoft.com/office/powerpoint/2010/main" val="608678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209800"/>
            <a:ext cx="8458200" cy="3276600"/>
          </a:xfrm>
        </p:spPr>
        <p:txBody>
          <a:bodyPr>
            <a:noAutofit/>
          </a:bodyPr>
          <a:lstStyle/>
          <a:p>
            <a:pPr marL="0" indent="0">
              <a:lnSpc>
                <a:spcPts val="2800"/>
              </a:lnSpc>
              <a:spcBef>
                <a:spcPts val="600"/>
              </a:spcBef>
              <a:buNone/>
            </a:pPr>
            <a:r>
              <a:rPr lang="en-US" sz="2400" b="1" dirty="0">
                <a:solidFill>
                  <a:srgbClr val="646569"/>
                </a:solidFill>
              </a:rPr>
              <a:t>Sexual or discriminatory displays or publications anywhere in the workplace</a:t>
            </a:r>
          </a:p>
          <a:p>
            <a:pPr marL="0" indent="0">
              <a:lnSpc>
                <a:spcPts val="2800"/>
              </a:lnSpc>
              <a:spcBef>
                <a:spcPts val="600"/>
              </a:spcBef>
              <a:buNone/>
            </a:pPr>
            <a:endParaRPr lang="en-US" sz="2400" b="1" dirty="0">
              <a:solidFill>
                <a:srgbClr val="646569"/>
              </a:solidFill>
            </a:endParaRPr>
          </a:p>
          <a:p>
            <a:pPr marL="0" indent="0">
              <a:lnSpc>
                <a:spcPts val="2800"/>
              </a:lnSpc>
              <a:spcBef>
                <a:spcPts val="600"/>
              </a:spcBef>
              <a:buNone/>
            </a:pPr>
            <a:r>
              <a:rPr lang="en-US" sz="2400" b="1" dirty="0">
                <a:solidFill>
                  <a:srgbClr val="646569"/>
                </a:solidFill>
              </a:rPr>
              <a:t>Hostile actions taken against an individual because of that individual’s sex</a:t>
            </a:r>
          </a:p>
        </p:txBody>
      </p:sp>
      <p:sp>
        <p:nvSpPr>
          <p:cNvPr id="4" name="Title 1"/>
          <p:cNvSpPr txBox="1">
            <a:spLocks/>
          </p:cNvSpPr>
          <p:nvPr/>
        </p:nvSpPr>
        <p:spPr>
          <a:xfrm>
            <a:off x="274320" y="1219200"/>
            <a:ext cx="830580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latin typeface="Arial" panose="020B0604020202020204" pitchFamily="34" charset="0"/>
                <a:cs typeface="Arial" panose="020B0604020202020204" pitchFamily="34" charset="0"/>
              </a:rPr>
              <a:t>What is a Hostile Environment? </a:t>
            </a:r>
          </a:p>
        </p:txBody>
      </p:sp>
    </p:spTree>
    <p:extLst>
      <p:ext uri="{BB962C8B-B14F-4D97-AF65-F5344CB8AC3E}">
        <p14:creationId xmlns:p14="http://schemas.microsoft.com/office/powerpoint/2010/main" val="53560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4000" cy="1487177"/>
          </a:xfrm>
        </p:spPr>
        <p:txBody>
          <a:bodyPr>
            <a:normAutofit/>
          </a:bodyPr>
          <a:lstStyle/>
          <a:p>
            <a:r>
              <a:rPr lang="en-US" b="1" u="sng" dirty="0">
                <a:solidFill>
                  <a:srgbClr val="C00000"/>
                </a:solidFill>
                <a:latin typeface="Baskerville Old Face" panose="02020602080505020303" pitchFamily="18" charset="0"/>
              </a:rPr>
              <a:t>What is Quid Pro Quo Harassment?</a:t>
            </a:r>
            <a:endParaRPr lang="en-US" b="1" i="1" u="sng"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idx="1"/>
          </p:nvPr>
        </p:nvSpPr>
        <p:spPr>
          <a:xfrm>
            <a:off x="381000" y="1981200"/>
            <a:ext cx="8544925" cy="4572000"/>
          </a:xfrm>
        </p:spPr>
        <p:txBody>
          <a:bodyPr>
            <a:normAutofit/>
          </a:bodyPr>
          <a:lstStyle/>
          <a:p>
            <a:r>
              <a:rPr lang="en-US" dirty="0">
                <a:latin typeface="Baskerville Old Face" panose="02020602080505020303" pitchFamily="18" charset="0"/>
              </a:rPr>
              <a:t>Occurs when a person in authority trades, or tries to trade, employment benefits or educational benefits for sexual favors.</a:t>
            </a:r>
          </a:p>
          <a:p>
            <a:r>
              <a:rPr lang="en-US" dirty="0">
                <a:latin typeface="Baskerville Old Face" panose="02020602080505020303" pitchFamily="18" charset="0"/>
              </a:rPr>
              <a:t>Always involves an imbalance of power between a victim and someone with authority who can grant or withhold employment or educational benefits.</a:t>
            </a:r>
          </a:p>
        </p:txBody>
      </p:sp>
      <p:sp>
        <p:nvSpPr>
          <p:cNvPr id="2" name="Slide Number Placeholder 1">
            <a:extLst>
              <a:ext uri="{FF2B5EF4-FFF2-40B4-BE49-F238E27FC236}">
                <a16:creationId xmlns:a16="http://schemas.microsoft.com/office/drawing/2014/main" id="{9CA5BC45-F646-497F-B2D1-0FAE5E4033D6}"/>
              </a:ext>
            </a:extLst>
          </p:cNvPr>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322197399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209800"/>
            <a:ext cx="8458200" cy="3276600"/>
          </a:xfrm>
        </p:spPr>
        <p:txBody>
          <a:bodyPr>
            <a:noAutofit/>
          </a:bodyPr>
          <a:lstStyle/>
          <a:p>
            <a:pPr marL="0" indent="0">
              <a:buNone/>
            </a:pPr>
            <a:r>
              <a:rPr lang="en-US" sz="2400" b="1" dirty="0">
                <a:solidFill>
                  <a:srgbClr val="646569"/>
                </a:solidFill>
              </a:rPr>
              <a:t>Harassing a person because that person does not conform to gender stereotypes is sexual harassment.</a:t>
            </a:r>
          </a:p>
          <a:p>
            <a:pPr marL="0" indent="0">
              <a:buNone/>
            </a:pPr>
            <a:endParaRPr lang="en-US" sz="2400" b="1" dirty="0">
              <a:solidFill>
                <a:srgbClr val="646569"/>
              </a:solidFill>
            </a:endParaRPr>
          </a:p>
          <a:p>
            <a:pPr marL="0" indent="0">
              <a:buNone/>
            </a:pPr>
            <a:r>
              <a:rPr lang="en-US" sz="2400" b="1" dirty="0">
                <a:solidFill>
                  <a:srgbClr val="646569"/>
                </a:solidFill>
              </a:rPr>
              <a:t>Harassment because someone is performing a job that is usually or was previously performed mostly by persons of a different sex is sex discrimination.</a:t>
            </a:r>
          </a:p>
        </p:txBody>
      </p:sp>
      <p:sp>
        <p:nvSpPr>
          <p:cNvPr id="4" name="Title 1"/>
          <p:cNvSpPr txBox="1">
            <a:spLocks/>
          </p:cNvSpPr>
          <p:nvPr/>
        </p:nvSpPr>
        <p:spPr>
          <a:xfrm>
            <a:off x="274320" y="1219200"/>
            <a:ext cx="830580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latin typeface="Arial" panose="020B0604020202020204" pitchFamily="34" charset="0"/>
                <a:cs typeface="Arial" panose="020B0604020202020204" pitchFamily="34" charset="0"/>
              </a:rPr>
              <a:t>Sex Stereotyping</a:t>
            </a:r>
          </a:p>
        </p:txBody>
      </p:sp>
    </p:spTree>
    <p:extLst>
      <p:ext uri="{BB962C8B-B14F-4D97-AF65-F5344CB8AC3E}">
        <p14:creationId xmlns:p14="http://schemas.microsoft.com/office/powerpoint/2010/main" val="302167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438401"/>
            <a:ext cx="8839200" cy="4283074"/>
          </a:xfrm>
        </p:spPr>
        <p:txBody>
          <a:bodyPr>
            <a:noAutofit/>
          </a:bodyPr>
          <a:lstStyle/>
          <a:p>
            <a:pPr>
              <a:lnSpc>
                <a:spcPct val="120000"/>
              </a:lnSpc>
              <a:spcBef>
                <a:spcPts val="600"/>
              </a:spcBef>
              <a:buClr>
                <a:schemeClr val="tx1"/>
              </a:buClr>
              <a:buFont typeface="Wingdings" panose="05000000000000000000" pitchFamily="2" charset="2"/>
              <a:buChar char="§"/>
              <a:defRPr/>
            </a:pPr>
            <a:r>
              <a:rPr lang="en-US" sz="2400" dirty="0">
                <a:latin typeface="Baskerville Old Face" panose="02020602080505020303" pitchFamily="18" charset="0"/>
              </a:rPr>
              <a:t>The perpetrator may be </a:t>
            </a:r>
            <a:r>
              <a:rPr lang="en-US" sz="2400" b="1" u="sng" dirty="0">
                <a:latin typeface="Baskerville Old Face" panose="02020602080505020303" pitchFamily="18" charset="0"/>
              </a:rPr>
              <a:t>anyone</a:t>
            </a:r>
            <a:r>
              <a:rPr lang="en-US" sz="2400" dirty="0">
                <a:latin typeface="Baskerville Old Face" panose="02020602080505020303" pitchFamily="18" charset="0"/>
              </a:rPr>
              <a:t>, including but not limited to a co-worker, a student teacher, a supervisor, a visitor, a student, an independent contractor, anyone who conducts business with the District.</a:t>
            </a:r>
          </a:p>
          <a:p>
            <a:pPr>
              <a:lnSpc>
                <a:spcPct val="120000"/>
              </a:lnSpc>
              <a:spcBef>
                <a:spcPts val="600"/>
              </a:spcBef>
              <a:buClr>
                <a:schemeClr val="tx1"/>
              </a:buClr>
              <a:buFont typeface="Wingdings" panose="05000000000000000000" pitchFamily="2" charset="2"/>
              <a:buChar char="§"/>
              <a:defRPr/>
            </a:pPr>
            <a:r>
              <a:rPr lang="en-US" sz="2400" dirty="0">
                <a:latin typeface="Baskerville Old Face" panose="02020602080505020303" pitchFamily="18" charset="0"/>
              </a:rPr>
              <a:t>The victim may be </a:t>
            </a:r>
            <a:r>
              <a:rPr lang="en-US" sz="2400" b="1" u="sng" dirty="0">
                <a:latin typeface="Baskerville Old Face" panose="02020602080505020303" pitchFamily="18" charset="0"/>
              </a:rPr>
              <a:t>anyone</a:t>
            </a:r>
            <a:r>
              <a:rPr lang="en-US" sz="2400" dirty="0">
                <a:latin typeface="Baskerville Old Face" panose="02020602080505020303" pitchFamily="18" charset="0"/>
              </a:rPr>
              <a:t>, including but not limited to a co-worker, a student teacher, a supervisor, a visitor, a student, an independent contractor, anyone who conducts business with the District.</a:t>
            </a:r>
          </a:p>
          <a:p>
            <a:pPr>
              <a:lnSpc>
                <a:spcPct val="120000"/>
              </a:lnSpc>
              <a:spcBef>
                <a:spcPts val="600"/>
              </a:spcBef>
              <a:buClr>
                <a:schemeClr val="tx1"/>
              </a:buClr>
              <a:buFont typeface="Wingdings" panose="05000000000000000000" pitchFamily="2" charset="2"/>
              <a:buChar char="§"/>
              <a:defRPr/>
            </a:pPr>
            <a:r>
              <a:rPr lang="en-US" sz="2400" dirty="0">
                <a:latin typeface="Baskerville Old Face" panose="02020602080505020303" pitchFamily="18" charset="0"/>
              </a:rPr>
              <a:t>The conduct need not be motivated by sexual desire to constitute sexual harassment.</a:t>
            </a:r>
          </a:p>
          <a:p>
            <a:pPr marL="0" indent="0">
              <a:buNone/>
            </a:pP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19"/>
            <a:ext cx="4114800" cy="231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440829"/>
            <a:ext cx="5029200" cy="1815882"/>
          </a:xfrm>
          <a:prstGeom prst="rect">
            <a:avLst/>
          </a:prstGeom>
          <a:noFill/>
        </p:spPr>
        <p:txBody>
          <a:bodyPr wrap="square" rtlCol="0">
            <a:spAutoFit/>
          </a:bodyPr>
          <a:lstStyle/>
          <a:p>
            <a:pPr marL="225425" indent="-225425">
              <a:buClr>
                <a:schemeClr val="tx1"/>
              </a:buClr>
              <a:buFont typeface="Wingdings" panose="05000000000000000000" pitchFamily="2" charset="2"/>
              <a:buChar char="§"/>
              <a:defRPr/>
            </a:pPr>
            <a:r>
              <a:rPr lang="en-US" sz="2800" dirty="0">
                <a:latin typeface="Baskerville Old Face" panose="02020602080505020303" pitchFamily="18" charset="0"/>
              </a:rPr>
              <a:t>Sexual harassment can be perpetrated between members of opposite genders, or members of the same gender. </a:t>
            </a:r>
          </a:p>
        </p:txBody>
      </p:sp>
      <p:sp>
        <p:nvSpPr>
          <p:cNvPr id="3" name="Slide Number Placeholder 2">
            <a:extLst>
              <a:ext uri="{FF2B5EF4-FFF2-40B4-BE49-F238E27FC236}">
                <a16:creationId xmlns:a16="http://schemas.microsoft.com/office/drawing/2014/main" id="{B83C4B34-C3DA-4FB5-A3A4-45D524C33E8C}"/>
              </a:ext>
            </a:extLst>
          </p:cNvPr>
          <p:cNvSpPr>
            <a:spLocks noGrp="1"/>
          </p:cNvSpPr>
          <p:nvPr>
            <p:ph type="sldNum" sz="quarter" idx="12"/>
          </p:nvPr>
        </p:nvSpPr>
        <p:spPr/>
        <p:txBody>
          <a:bodyPr/>
          <a:lstStyle/>
          <a:p>
            <a:fld id="{43C79F15-7592-4F33-89BF-155CE9228277}" type="slidenum">
              <a:rPr lang="en-US" smtClean="0"/>
              <a:t>14</a:t>
            </a:fld>
            <a:endParaRPr lang="en-US" dirty="0"/>
          </a:p>
        </p:txBody>
      </p:sp>
    </p:spTree>
    <p:extLst>
      <p:ext uri="{BB962C8B-B14F-4D97-AF65-F5344CB8AC3E}">
        <p14:creationId xmlns:p14="http://schemas.microsoft.com/office/powerpoint/2010/main" val="29562555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normAutofit/>
          </a:bodyPr>
          <a:lstStyle/>
          <a:p>
            <a:r>
              <a:rPr lang="en-US" b="1" u="sng" dirty="0">
                <a:solidFill>
                  <a:srgbClr val="C00000"/>
                </a:solidFill>
                <a:latin typeface="Baskerville Old Face" panose="02020602080505020303" pitchFamily="18" charset="0"/>
              </a:rPr>
              <a:t>Where Can Harassment Occur? </a:t>
            </a:r>
            <a:br>
              <a:rPr lang="en-US" b="1" u="sng" dirty="0">
                <a:latin typeface="Baskerville Old Face" panose="02020602080505020303" pitchFamily="18" charset="0"/>
              </a:rPr>
            </a:br>
            <a:r>
              <a:rPr lang="en-US" b="1" i="1" u="sng" dirty="0">
                <a:effectLst>
                  <a:outerShdw blurRad="38100" dist="38100" dir="2700000" algn="tl">
                    <a:srgbClr val="000000">
                      <a:alpha val="43137"/>
                    </a:srgbClr>
                  </a:outerShdw>
                </a:effectLst>
                <a:latin typeface="Baskerville Old Face" panose="02020602080505020303" pitchFamily="18" charset="0"/>
              </a:rPr>
              <a:t>Anywhere</a:t>
            </a:r>
            <a:r>
              <a:rPr lang="en-US" b="1" dirty="0">
                <a:latin typeface="Baskerville Old Face" panose="02020602080505020303" pitchFamily="18" charset="0"/>
              </a:rPr>
              <a:t>.</a:t>
            </a:r>
          </a:p>
        </p:txBody>
      </p:sp>
      <p:sp>
        <p:nvSpPr>
          <p:cNvPr id="3" name="Content Placeholder 2"/>
          <p:cNvSpPr>
            <a:spLocks noGrp="1"/>
          </p:cNvSpPr>
          <p:nvPr>
            <p:ph idx="1"/>
          </p:nvPr>
        </p:nvSpPr>
        <p:spPr>
          <a:xfrm>
            <a:off x="152400" y="1905000"/>
            <a:ext cx="8839200" cy="4572000"/>
          </a:xfrm>
        </p:spPr>
        <p:txBody>
          <a:bodyPr>
            <a:normAutofit fontScale="92500" lnSpcReduction="10000"/>
          </a:bodyPr>
          <a:lstStyle/>
          <a:p>
            <a:r>
              <a:rPr lang="en-US" dirty="0">
                <a:latin typeface="Baskerville Old Face" panose="02020602080505020303" pitchFamily="18" charset="0"/>
              </a:rPr>
              <a:t>Can occur whenever and wherever employees are fulfilling their work responsibilities, or students are engaging in educational activities.</a:t>
            </a:r>
          </a:p>
          <a:p>
            <a:r>
              <a:rPr lang="en-US" dirty="0">
                <a:latin typeface="Baskerville Old Face" panose="02020602080505020303" pitchFamily="18" charset="0"/>
              </a:rPr>
              <a:t>Can occur through interactions during non-school hours and off District property. </a:t>
            </a:r>
            <a:endParaRPr lang="en-US" dirty="0"/>
          </a:p>
          <a:p>
            <a:r>
              <a:rPr lang="en-US" dirty="0">
                <a:latin typeface="Baskerville Old Face" panose="02020602080505020303" pitchFamily="18" charset="0"/>
              </a:rPr>
              <a:t>Can occur through electronic communications, both through the District’s network and personal devices: </a:t>
            </a:r>
          </a:p>
          <a:p>
            <a:pPr lvl="1"/>
            <a:r>
              <a:rPr lang="en-US" dirty="0">
                <a:latin typeface="Baskerville Old Face" panose="02020602080505020303" pitchFamily="18" charset="0"/>
              </a:rPr>
              <a:t>Text messages; </a:t>
            </a:r>
          </a:p>
          <a:p>
            <a:pPr lvl="1"/>
            <a:r>
              <a:rPr lang="en-US" dirty="0">
                <a:latin typeface="Baskerville Old Face" panose="02020602080505020303" pitchFamily="18" charset="0"/>
              </a:rPr>
              <a:t>Email; </a:t>
            </a:r>
          </a:p>
          <a:p>
            <a:pPr lvl="1"/>
            <a:r>
              <a:rPr lang="en-US" dirty="0">
                <a:latin typeface="Baskerville Old Face" panose="02020602080505020303" pitchFamily="18" charset="0"/>
              </a:rPr>
              <a:t>Social networking sites. </a:t>
            </a:r>
          </a:p>
        </p:txBody>
      </p:sp>
      <p:sp>
        <p:nvSpPr>
          <p:cNvPr id="4" name="Slide Number Placeholder 3">
            <a:extLst>
              <a:ext uri="{FF2B5EF4-FFF2-40B4-BE49-F238E27FC236}">
                <a16:creationId xmlns:a16="http://schemas.microsoft.com/office/drawing/2014/main" id="{3505D6A0-B14C-43E4-A95F-5A11EA899180}"/>
              </a:ext>
            </a:extLst>
          </p:cNvPr>
          <p:cNvSpPr>
            <a:spLocks noGrp="1"/>
          </p:cNvSpPr>
          <p:nvPr>
            <p:ph type="sldNum" sz="quarter" idx="12"/>
          </p:nvPr>
        </p:nvSpPr>
        <p:spPr/>
        <p:txBody>
          <a:bodyPr/>
          <a:lstStyle/>
          <a:p>
            <a:fld id="{43C79F15-7592-4F33-89BF-155CE9228277}" type="slidenum">
              <a:rPr lang="en-US" smtClean="0"/>
              <a:t>15</a:t>
            </a:fld>
            <a:endParaRPr lang="en-US" dirty="0"/>
          </a:p>
        </p:txBody>
      </p:sp>
    </p:spTree>
    <p:extLst>
      <p:ext uri="{BB962C8B-B14F-4D97-AF65-F5344CB8AC3E}">
        <p14:creationId xmlns:p14="http://schemas.microsoft.com/office/powerpoint/2010/main" val="281099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0574"/>
            <a:ext cx="9144000" cy="1446550"/>
          </a:xfrm>
          <a:prstGeom prst="rect">
            <a:avLst/>
          </a:prstGeom>
          <a:noFill/>
        </p:spPr>
        <p:txBody>
          <a:bodyPr wrap="square" rtlCol="0">
            <a:spAutoFit/>
          </a:bodyPr>
          <a:lstStyle/>
          <a:p>
            <a:pPr algn="ctr"/>
            <a:r>
              <a:rPr lang="en-US" sz="4400" b="1" u="sng" dirty="0">
                <a:latin typeface="Baskerville Old Face" panose="02020602080505020303" pitchFamily="18" charset="0"/>
              </a:rPr>
              <a:t>When &amp; How </a:t>
            </a:r>
          </a:p>
          <a:p>
            <a:pPr algn="ctr"/>
            <a:r>
              <a:rPr lang="en-US" sz="4400" b="1" u="sng" dirty="0">
                <a:latin typeface="Baskerville Old Face" panose="02020602080505020303" pitchFamily="18" charset="0"/>
              </a:rPr>
              <a:t>Does Sexual Harassment Occur? </a:t>
            </a:r>
            <a:endParaRPr lang="en-US" sz="3600" b="1" u="sng" dirty="0">
              <a:latin typeface="Baskerville Old Face" panose="02020602080505020303" pitchFamily="18" charset="0"/>
            </a:endParaRPr>
          </a:p>
        </p:txBody>
      </p:sp>
      <p:sp>
        <p:nvSpPr>
          <p:cNvPr id="4" name="TextBox 3"/>
          <p:cNvSpPr txBox="1"/>
          <p:nvPr/>
        </p:nvSpPr>
        <p:spPr>
          <a:xfrm>
            <a:off x="1" y="1752600"/>
            <a:ext cx="9144000" cy="4031873"/>
          </a:xfrm>
          <a:prstGeom prst="rect">
            <a:avLst/>
          </a:prstGeom>
          <a:noFill/>
        </p:spPr>
        <p:txBody>
          <a:bodyPr wrap="square" rtlCol="0">
            <a:spAutoFit/>
          </a:bodyPr>
          <a:lstStyle/>
          <a:p>
            <a:pPr algn="ctr"/>
            <a:r>
              <a:rPr lang="en-US" sz="3200" dirty="0">
                <a:latin typeface="Baskerville Old Face" panose="02020602080505020303" pitchFamily="18" charset="0"/>
              </a:rPr>
              <a:t>Sexual harassment occurs in a variety of situations that share a common element: </a:t>
            </a:r>
          </a:p>
          <a:p>
            <a:pPr algn="ctr"/>
            <a:endParaRPr lang="en-US" sz="3200" dirty="0">
              <a:latin typeface="Baskerville Old Face" panose="02020602080505020303" pitchFamily="18" charset="0"/>
            </a:endParaRPr>
          </a:p>
          <a:p>
            <a:pPr marL="2517775" lvl="4"/>
            <a:r>
              <a:rPr lang="en-US" sz="3200" b="1" dirty="0">
                <a:latin typeface="Baskerville Old Face" panose="02020602080505020303" pitchFamily="18" charset="0"/>
              </a:rPr>
              <a:t>The inappropriate introduction of unwelcome sexual or gender-based comments or conduct. </a:t>
            </a:r>
          </a:p>
          <a:p>
            <a:pPr algn="ctr"/>
            <a:endParaRPr lang="en-US" sz="3200" b="1" dirty="0">
              <a:latin typeface="Baskerville Old Face" panose="02020602080505020303" pitchFamily="18" charset="0"/>
            </a:endParaRPr>
          </a:p>
          <a:p>
            <a:pPr algn="r"/>
            <a:r>
              <a:rPr lang="en-US" sz="3200" i="1" dirty="0">
                <a:latin typeface="Baskerville Old Face" panose="02020602080505020303" pitchFamily="18" charset="0"/>
              </a:rPr>
              <a:t>	 An intent to harass is not required.</a:t>
            </a:r>
          </a:p>
        </p:txBody>
      </p:sp>
      <p:pic>
        <p:nvPicPr>
          <p:cNvPr id="6" name="Picture Placeholder 5"/>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4289" r="24289"/>
          <a:stretch>
            <a:fillRect/>
          </a:stretch>
        </p:blipFill>
        <p:spPr>
          <a:xfrm>
            <a:off x="0" y="2634483"/>
            <a:ext cx="2458193" cy="4132943"/>
          </a:xfrm>
        </p:spPr>
      </p:pic>
      <p:sp>
        <p:nvSpPr>
          <p:cNvPr id="5" name="Slide Number Placeholder 2">
            <a:extLst>
              <a:ext uri="{FF2B5EF4-FFF2-40B4-BE49-F238E27FC236}">
                <a16:creationId xmlns:a16="http://schemas.microsoft.com/office/drawing/2014/main" id="{EF81F384-F44C-4193-8A14-66BF161886BD}"/>
              </a:ext>
            </a:extLst>
          </p:cNvPr>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79F15-7592-4F33-89BF-155CE9228277}" type="slidenum">
              <a:rPr lang="en-US" sz="1200" smtClean="0"/>
              <a:pPr algn="r"/>
              <a:t>16</a:t>
            </a:fld>
            <a:endParaRPr lang="en-US" sz="1200" dirty="0"/>
          </a:p>
        </p:txBody>
      </p:sp>
    </p:spTree>
    <p:extLst>
      <p:ext uri="{BB962C8B-B14F-4D97-AF65-F5344CB8AC3E}">
        <p14:creationId xmlns:p14="http://schemas.microsoft.com/office/powerpoint/2010/main" val="364458658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4000" cy="763600"/>
          </a:xfrm>
        </p:spPr>
        <p:txBody>
          <a:bodyPr>
            <a:normAutofit fontScale="90000"/>
          </a:bodyPr>
          <a:lstStyle/>
          <a:p>
            <a:r>
              <a:rPr lang="en-US" b="1" u="sng" dirty="0">
                <a:solidFill>
                  <a:schemeClr val="accent2"/>
                </a:solidFill>
                <a:latin typeface="Baskerville Old Face" panose="02020602080505020303" pitchFamily="18" charset="0"/>
              </a:rPr>
              <a:t>At What Point Does Harassment Occur? </a:t>
            </a:r>
          </a:p>
        </p:txBody>
      </p:sp>
      <p:sp>
        <p:nvSpPr>
          <p:cNvPr id="4" name="Text Placeholder 3"/>
          <p:cNvSpPr>
            <a:spLocks noGrp="1"/>
          </p:cNvSpPr>
          <p:nvPr>
            <p:ph type="body" idx="1"/>
          </p:nvPr>
        </p:nvSpPr>
        <p:spPr>
          <a:xfrm>
            <a:off x="370474" y="1673237"/>
            <a:ext cx="8544925" cy="4555200"/>
          </a:xfrm>
        </p:spPr>
        <p:txBody>
          <a:bodyPr>
            <a:normAutofit/>
          </a:bodyPr>
          <a:lstStyle/>
          <a:p>
            <a:pPr marL="152396" indent="0">
              <a:buNone/>
              <a:tabLst>
                <a:tab pos="6862763" algn="l"/>
              </a:tabLst>
            </a:pPr>
            <a:r>
              <a:rPr lang="en-US" b="1" dirty="0">
                <a:latin typeface="Baskerville Old Face" panose="02020602080505020303" pitchFamily="18" charset="0"/>
              </a:rPr>
              <a:t>Never</a:t>
            </a:r>
            <a:r>
              <a:rPr lang="en-US" dirty="0">
                <a:latin typeface="Baskerville Old Face" panose="02020602080505020303" pitchFamily="18" charset="0"/>
              </a:rPr>
              <a:t> assume that	is OK!</a:t>
            </a:r>
          </a:p>
          <a:p>
            <a:pPr marL="152396" indent="0">
              <a:buNone/>
            </a:pPr>
            <a:endParaRPr lang="en-US" dirty="0">
              <a:latin typeface="Baskerville Old Face" panose="02020602080505020303" pitchFamily="18" charset="0"/>
            </a:endParaRPr>
          </a:p>
          <a:p>
            <a:pPr marL="152396" indent="0">
              <a:buNone/>
            </a:pPr>
            <a:r>
              <a:rPr lang="en-US" sz="2800" i="1" dirty="0">
                <a:latin typeface="Baskerville Old Face" panose="02020602080505020303" pitchFamily="18" charset="0"/>
              </a:rPr>
              <a:t>Harassment does not have to be “severe or pervasive” to be legally actionable. </a:t>
            </a:r>
            <a:r>
              <a:rPr lang="en-US" sz="2800" b="1" i="1" u="sng" dirty="0">
                <a:latin typeface="Baskerville Old Face" panose="02020602080505020303" pitchFamily="18" charset="0"/>
              </a:rPr>
              <a:t>Now</a:t>
            </a:r>
            <a:r>
              <a:rPr lang="en-US" sz="2800" i="1" dirty="0">
                <a:latin typeface="Baskerville Old Face" panose="02020602080505020303" pitchFamily="18" charset="0"/>
              </a:rPr>
              <a:t>, any conduct that subjects an individual to inferior terms, conditions or privileges of employment or education because of the individual’s membership in a protected category may constitute legally actionable harassment. </a:t>
            </a:r>
          </a:p>
        </p:txBody>
      </p:sp>
      <p:pic>
        <p:nvPicPr>
          <p:cNvPr id="1026" name="Picture 2" descr="Image result for one and done">
            <a:extLst>
              <a:ext uri="{FF2B5EF4-FFF2-40B4-BE49-F238E27FC236}">
                <a16:creationId xmlns:a16="http://schemas.microsoft.com/office/drawing/2014/main" id="{6ECBAAEE-7523-4004-A2BA-B6BFA49C5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159251"/>
            <a:ext cx="3486150" cy="111241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7C3773E-D20C-4F3A-ADDE-E83589E2AE43}"/>
              </a:ext>
            </a:extLst>
          </p:cNvPr>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157162510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top">
            <a:extLst>
              <a:ext uri="{FF2B5EF4-FFF2-40B4-BE49-F238E27FC236}">
                <a16:creationId xmlns:a16="http://schemas.microsoft.com/office/drawing/2014/main" id="{714866F7-36A0-4B56-87C7-3F5F21A03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5" y="2294539"/>
            <a:ext cx="2362201" cy="33436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38401" y="1219814"/>
            <a:ext cx="6629398" cy="587853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Baskerville Old Face" panose="02020602080505020303" pitchFamily="18" charset="0"/>
              </a:rPr>
              <a:t>Sexual advances; </a:t>
            </a:r>
          </a:p>
          <a:p>
            <a:pPr marL="285750" indent="-285750">
              <a:buFont typeface="Arial" panose="020B0604020202020204" pitchFamily="34" charset="0"/>
              <a:buChar char="•"/>
            </a:pPr>
            <a:r>
              <a:rPr lang="en-US" sz="2400" dirty="0">
                <a:latin typeface="Baskerville Old Face" panose="02020602080505020303" pitchFamily="18" charset="0"/>
              </a:rPr>
              <a:t>Flirting;</a:t>
            </a:r>
          </a:p>
          <a:p>
            <a:pPr marL="285750" indent="-285750">
              <a:buFont typeface="Arial" panose="020B0604020202020204" pitchFamily="34" charset="0"/>
              <a:buChar char="•"/>
            </a:pPr>
            <a:r>
              <a:rPr lang="en-US" sz="2400" dirty="0">
                <a:latin typeface="Baskerville Old Face" panose="02020602080505020303" pitchFamily="18" charset="0"/>
              </a:rPr>
              <a:t>Propositions; </a:t>
            </a:r>
          </a:p>
          <a:p>
            <a:pPr marL="285750" indent="-285750">
              <a:buFont typeface="Arial" panose="020B0604020202020204" pitchFamily="34" charset="0"/>
              <a:buChar char="•"/>
            </a:pPr>
            <a:r>
              <a:rPr lang="en-US" sz="2400" dirty="0">
                <a:latin typeface="Baskerville Old Face" panose="02020602080505020303" pitchFamily="18" charset="0"/>
              </a:rPr>
              <a:t>Requests for dates; </a:t>
            </a:r>
          </a:p>
          <a:p>
            <a:pPr marL="285750" indent="-285750">
              <a:buFont typeface="Arial" panose="020B0604020202020204" pitchFamily="34" charset="0"/>
              <a:buChar char="•"/>
            </a:pPr>
            <a:r>
              <a:rPr lang="en-US" sz="2400" dirty="0">
                <a:latin typeface="Baskerville Old Face" panose="02020602080505020303" pitchFamily="18" charset="0"/>
              </a:rPr>
              <a:t>Sex stereotyping;</a:t>
            </a:r>
          </a:p>
          <a:p>
            <a:pPr marL="285750" indent="-285750">
              <a:buFont typeface="Arial" panose="020B0604020202020204" pitchFamily="34" charset="0"/>
              <a:buChar char="•"/>
            </a:pPr>
            <a:r>
              <a:rPr lang="en-US" sz="2400" dirty="0">
                <a:latin typeface="Baskerville Old Face" panose="02020602080505020303" pitchFamily="18" charset="0"/>
              </a:rPr>
              <a:t>Spoken or written remarks of a sexual nature (whether directed to an individual or a group); </a:t>
            </a:r>
          </a:p>
          <a:p>
            <a:pPr marL="285750" indent="-285750">
              <a:buFont typeface="Arial" panose="020B0604020202020204" pitchFamily="34" charset="0"/>
              <a:buChar char="•"/>
            </a:pPr>
            <a:r>
              <a:rPr lang="en-US" sz="2400" dirty="0">
                <a:latin typeface="Baskerville Old Face" panose="02020602080505020303" pitchFamily="18" charset="0"/>
              </a:rPr>
              <a:t>Leering; </a:t>
            </a:r>
          </a:p>
          <a:p>
            <a:pPr marL="285750" indent="-285750">
              <a:buFont typeface="Arial" panose="020B0604020202020204" pitchFamily="34" charset="0"/>
              <a:buChar char="•"/>
            </a:pPr>
            <a:r>
              <a:rPr lang="en-US" sz="2400" dirty="0">
                <a:latin typeface="Baskerville Old Face" panose="02020602080505020303" pitchFamily="18" charset="0"/>
              </a:rPr>
              <a:t>Sexually explicit, offensive, or gender-based jokes and comments; </a:t>
            </a:r>
          </a:p>
          <a:p>
            <a:pPr marL="285750" indent="-285750">
              <a:buFont typeface="Arial" panose="020B0604020202020204" pitchFamily="34" charset="0"/>
              <a:buChar char="•"/>
            </a:pPr>
            <a:r>
              <a:rPr lang="en-US" sz="2400" dirty="0">
                <a:latin typeface="Baskerville Old Face" panose="02020602080505020303" pitchFamily="18" charset="0"/>
              </a:rPr>
              <a:t>Sexual or gender-based comments about an individual or an individual’s appearance; </a:t>
            </a:r>
          </a:p>
          <a:p>
            <a:pPr marL="285750" indent="-285750">
              <a:buFont typeface="Arial" panose="020B0604020202020204" pitchFamily="34" charset="0"/>
              <a:buChar char="•"/>
            </a:pPr>
            <a:r>
              <a:rPr lang="en-US" sz="2400" dirty="0">
                <a:latin typeface="Baskerville Old Face" panose="02020602080505020303" pitchFamily="18" charset="0"/>
              </a:rPr>
              <a:t>Sexually suggestive visual displays (cartoons, posters or calendars, and electronic images); or</a:t>
            </a:r>
          </a:p>
          <a:p>
            <a:pPr marL="285750" indent="-285750">
              <a:buFont typeface="Arial" panose="020B0604020202020204" pitchFamily="34" charset="0"/>
              <a:buChar char="•"/>
            </a:pPr>
            <a:r>
              <a:rPr lang="en-US" sz="2400" dirty="0">
                <a:latin typeface="Baskerville Old Face" panose="02020602080505020303" pitchFamily="18" charset="0"/>
              </a:rPr>
              <a:t>Physical contact or sexual assault.</a:t>
            </a:r>
          </a:p>
          <a:p>
            <a:endParaRPr lang="en-US" sz="1600" dirty="0">
              <a:latin typeface="Baskerville Old Face" panose="02020602080505020303" pitchFamily="18" charset="0"/>
            </a:endParaRPr>
          </a:p>
        </p:txBody>
      </p:sp>
      <p:sp>
        <p:nvSpPr>
          <p:cNvPr id="8" name="TextBox 7"/>
          <p:cNvSpPr txBox="1"/>
          <p:nvPr/>
        </p:nvSpPr>
        <p:spPr>
          <a:xfrm>
            <a:off x="76200" y="19485"/>
            <a:ext cx="9067799" cy="1200329"/>
          </a:xfrm>
          <a:prstGeom prst="rect">
            <a:avLst/>
          </a:prstGeom>
          <a:noFill/>
        </p:spPr>
        <p:txBody>
          <a:bodyPr wrap="square" rtlCol="0">
            <a:spAutoFit/>
          </a:bodyPr>
          <a:lstStyle/>
          <a:p>
            <a:r>
              <a:rPr lang="en-US" sz="3600" b="1" dirty="0">
                <a:latin typeface="Baskerville Old Face" panose="02020602080505020303" pitchFamily="18" charset="0"/>
              </a:rPr>
              <a:t>Prohibited sexual harassment includes, but is not limited to, </a:t>
            </a:r>
            <a:r>
              <a:rPr lang="en-US" sz="3600" b="1" i="1" u="sng" dirty="0">
                <a:latin typeface="Baskerville Old Face" panose="02020602080505020303" pitchFamily="18" charset="0"/>
              </a:rPr>
              <a:t>unwelcome</a:t>
            </a:r>
            <a:r>
              <a:rPr lang="en-US" sz="3600" i="1" dirty="0">
                <a:latin typeface="Baskerville Old Face" panose="02020602080505020303" pitchFamily="18" charset="0"/>
              </a:rPr>
              <a:t>:</a:t>
            </a:r>
            <a:r>
              <a:rPr lang="en-US" sz="3600" dirty="0">
                <a:latin typeface="Baskerville Old Face" panose="02020602080505020303" pitchFamily="18" charset="0"/>
              </a:rPr>
              <a:t> </a:t>
            </a:r>
          </a:p>
        </p:txBody>
      </p:sp>
      <p:sp>
        <p:nvSpPr>
          <p:cNvPr id="5" name="Slide Number Placeholder 2">
            <a:extLst>
              <a:ext uri="{FF2B5EF4-FFF2-40B4-BE49-F238E27FC236}">
                <a16:creationId xmlns:a16="http://schemas.microsoft.com/office/drawing/2014/main" id="{4B7ADE43-8966-4BD8-A23F-61FFF5605E2F}"/>
              </a:ext>
            </a:extLst>
          </p:cNvPr>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79F15-7592-4F33-89BF-155CE9228277}" type="slidenum">
              <a:rPr lang="en-US" sz="1200" smtClean="0"/>
              <a:pPr algn="r"/>
              <a:t>18</a:t>
            </a:fld>
            <a:endParaRPr lang="en-US" sz="1200" dirty="0"/>
          </a:p>
        </p:txBody>
      </p:sp>
    </p:spTree>
    <p:extLst>
      <p:ext uri="{BB962C8B-B14F-4D97-AF65-F5344CB8AC3E}">
        <p14:creationId xmlns:p14="http://schemas.microsoft.com/office/powerpoint/2010/main" val="31353849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rmAutofit/>
          </a:bodyPr>
          <a:lstStyle/>
          <a:p>
            <a:pPr algn="l"/>
            <a:r>
              <a:rPr lang="en-US" b="1" u="sng" dirty="0">
                <a:solidFill>
                  <a:srgbClr val="C00000"/>
                </a:solidFill>
                <a:latin typeface="Baskerville Old Face" panose="02020602080505020303" pitchFamily="18" charset="0"/>
              </a:rPr>
              <a:t>What isn’t Harassment?</a:t>
            </a:r>
          </a:p>
        </p:txBody>
      </p:sp>
      <p:sp>
        <p:nvSpPr>
          <p:cNvPr id="4" name="Content Placeholder 3"/>
          <p:cNvSpPr>
            <a:spLocks noGrp="1"/>
          </p:cNvSpPr>
          <p:nvPr>
            <p:ph sz="half" idx="1"/>
          </p:nvPr>
        </p:nvSpPr>
        <p:spPr>
          <a:xfrm>
            <a:off x="304800" y="1295400"/>
            <a:ext cx="8610600" cy="5287962"/>
          </a:xfrm>
        </p:spPr>
        <p:txBody>
          <a:bodyPr>
            <a:normAutofit/>
          </a:bodyPr>
          <a:lstStyle/>
          <a:p>
            <a:pPr marL="457200" lvl="1" indent="0">
              <a:buNone/>
            </a:pPr>
            <a:endParaRPr lang="en-US" sz="2800" dirty="0">
              <a:latin typeface="Baskerville Old Face" panose="02020602080505020303" pitchFamily="18" charset="0"/>
            </a:endParaRPr>
          </a:p>
          <a:p>
            <a:pPr marL="457200" lvl="1" indent="-457200">
              <a:spcBef>
                <a:spcPts val="0"/>
              </a:spcBef>
              <a:buFont typeface="Arial" panose="020B0604020202020204" pitchFamily="34" charset="0"/>
              <a:buChar char="•"/>
              <a:tabLst>
                <a:tab pos="461963" algn="l"/>
              </a:tabLst>
            </a:pPr>
            <a:r>
              <a:rPr lang="en-US" sz="3200" dirty="0">
                <a:latin typeface="Baskerville Old Face" panose="02020602080505020303" pitchFamily="18" charset="0"/>
              </a:rPr>
              <a:t>An annoying, rude or </a:t>
            </a:r>
          </a:p>
          <a:p>
            <a:pPr marL="0" lvl="1" indent="0">
              <a:spcBef>
                <a:spcPts val="0"/>
              </a:spcBef>
              <a:buNone/>
              <a:tabLst>
                <a:tab pos="461963" algn="l"/>
              </a:tabLst>
            </a:pPr>
            <a:r>
              <a:rPr lang="en-US" sz="3200" dirty="0">
                <a:latin typeface="Baskerville Old Face" panose="02020602080505020303" pitchFamily="18" charset="0"/>
              </a:rPr>
              <a:t> 	unfriendly co-worker</a:t>
            </a:r>
            <a:r>
              <a:rPr lang="en-US" sz="2800" dirty="0">
                <a:latin typeface="Baskerville Old Face" panose="02020602080505020303" pitchFamily="18" charset="0"/>
              </a:rPr>
              <a:t>. </a:t>
            </a:r>
          </a:p>
          <a:p>
            <a:pPr marL="0" lvl="1" indent="0">
              <a:spcBef>
                <a:spcPts val="0"/>
              </a:spcBef>
              <a:buNone/>
            </a:pPr>
            <a:endParaRPr lang="en-US" sz="2800" dirty="0">
              <a:latin typeface="Baskerville Old Face" panose="02020602080505020303" pitchFamily="18" charset="0"/>
            </a:endParaRPr>
          </a:p>
          <a:p>
            <a:pPr marL="461963" indent="-461963"/>
            <a:r>
              <a:rPr lang="en-US" sz="3200" dirty="0">
                <a:latin typeface="Baskerville Old Face" panose="02020602080505020303" pitchFamily="18" charset="0"/>
              </a:rPr>
              <a:t>Your supervisor being your supervisor:</a:t>
            </a:r>
          </a:p>
          <a:p>
            <a:pPr lvl="1"/>
            <a:r>
              <a:rPr lang="en-US" sz="2800" dirty="0">
                <a:latin typeface="Baskerville Old Face" panose="02020602080505020303" pitchFamily="18" charset="0"/>
              </a:rPr>
              <a:t>Being counseled or warned about work performance or attendance issues; or</a:t>
            </a:r>
          </a:p>
          <a:p>
            <a:pPr lvl="1"/>
            <a:r>
              <a:rPr lang="en-US" sz="2800" dirty="0">
                <a:latin typeface="Baskerville Old Face" panose="02020602080505020303" pitchFamily="18" charset="0"/>
              </a:rPr>
              <a:t>An increase in your workload, or a non-preferred assignment, for reasons other than a protected characteristic or activity.</a:t>
            </a:r>
          </a:p>
          <a:p>
            <a:pPr marL="457200" lvl="1" indent="0">
              <a:buNone/>
            </a:pPr>
            <a:endParaRPr lang="en-US" dirty="0">
              <a:latin typeface="Baskerville Old Face" panose="02020602080505020303"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843" y="0"/>
            <a:ext cx="316661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7B0A96A8-AA3E-4CC0-8DA2-BA1CA66B4B0B}"/>
              </a:ext>
            </a:extLst>
          </p:cNvPr>
          <p:cNvSpPr>
            <a:spLocks noGrp="1"/>
          </p:cNvSpPr>
          <p:nvPr>
            <p:ph type="sldNum" sz="quarter" idx="12"/>
          </p:nvPr>
        </p:nvSpPr>
        <p:spPr/>
        <p:txBody>
          <a:bodyPr/>
          <a:lstStyle/>
          <a:p>
            <a:fld id="{43C79F15-7592-4F33-89BF-155CE9228277}" type="slidenum">
              <a:rPr lang="en-US" smtClean="0"/>
              <a:t>19</a:t>
            </a:fld>
            <a:endParaRPr lang="en-US" dirty="0"/>
          </a:p>
        </p:txBody>
      </p:sp>
    </p:spTree>
    <p:extLst>
      <p:ext uri="{BB962C8B-B14F-4D97-AF65-F5344CB8AC3E}">
        <p14:creationId xmlns:p14="http://schemas.microsoft.com/office/powerpoint/2010/main" val="211642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101" b="6101"/>
          <a:stretch>
            <a:fillRect/>
          </a:stretch>
        </p:blipFill>
        <p:spPr>
          <a:xfrm>
            <a:off x="17585" y="-26377"/>
            <a:ext cx="5440603" cy="6629400"/>
          </a:xfrm>
        </p:spPr>
      </p:pic>
      <p:sp>
        <p:nvSpPr>
          <p:cNvPr id="6" name="TextBox 5"/>
          <p:cNvSpPr txBox="1"/>
          <p:nvPr/>
        </p:nvSpPr>
        <p:spPr>
          <a:xfrm>
            <a:off x="4343400" y="228600"/>
            <a:ext cx="4648200" cy="4585871"/>
          </a:xfrm>
          <a:prstGeom prst="rect">
            <a:avLst/>
          </a:prstGeom>
          <a:noFill/>
        </p:spPr>
        <p:txBody>
          <a:bodyPr wrap="square" rtlCol="0">
            <a:spAutoFit/>
          </a:bodyPr>
          <a:lstStyle/>
          <a:p>
            <a:pPr algn="ctr"/>
            <a:r>
              <a:rPr lang="en-US" sz="4400" b="1" u="sng" dirty="0">
                <a:latin typeface="Baskerville Old Face" panose="02020602080505020303" pitchFamily="18" charset="0"/>
              </a:rPr>
              <a:t>Introduction</a:t>
            </a:r>
            <a:endParaRPr lang="en-US" sz="4800" b="1" u="sng" dirty="0">
              <a:latin typeface="Baskerville Old Face" panose="02020602080505020303" pitchFamily="18" charset="0"/>
            </a:endParaRPr>
          </a:p>
          <a:p>
            <a:endParaRPr lang="en-US" sz="2400" dirty="0">
              <a:latin typeface="Baskerville Old Face" panose="02020602080505020303" pitchFamily="18" charset="0"/>
            </a:endParaRPr>
          </a:p>
          <a:p>
            <a:pPr algn="r"/>
            <a:r>
              <a:rPr lang="en-US" sz="2800" dirty="0">
                <a:latin typeface="Baskerville Old Face" panose="02020602080505020303" pitchFamily="18" charset="0"/>
              </a:rPr>
              <a:t>Training is being provided to fulfill statutory obligations and in furtherance of the District’s commitment to proactively </a:t>
            </a:r>
          </a:p>
          <a:p>
            <a:pPr marL="461963" algn="r"/>
            <a:r>
              <a:rPr lang="en-US" sz="2800" dirty="0">
                <a:latin typeface="Baskerville Old Face" panose="02020602080505020303" pitchFamily="18" charset="0"/>
              </a:rPr>
              <a:t>prevent and effectively respond to incidents of </a:t>
            </a:r>
          </a:p>
          <a:p>
            <a:pPr marL="1139825" algn="r"/>
            <a:r>
              <a:rPr lang="en-US" sz="2800" dirty="0">
                <a:latin typeface="Baskerville Old Face" panose="02020602080505020303" pitchFamily="18" charset="0"/>
              </a:rPr>
              <a:t>unlawful discrimination &amp; harassment.</a:t>
            </a:r>
            <a:endParaRPr lang="en-US" sz="20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F72E820A-946F-44EF-9793-08DC33F8110A}"/>
              </a:ext>
            </a:extLst>
          </p:cNvPr>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79F15-7592-4F33-89BF-155CE9228277}" type="slidenum">
              <a:rPr lang="en-US" sz="1200" smtClean="0"/>
              <a:pPr algn="r"/>
              <a:t>2</a:t>
            </a:fld>
            <a:endParaRPr lang="en-US" sz="1200" dirty="0"/>
          </a:p>
        </p:txBody>
      </p:sp>
    </p:spTree>
    <p:extLst>
      <p:ext uri="{BB962C8B-B14F-4D97-AF65-F5344CB8AC3E}">
        <p14:creationId xmlns:p14="http://schemas.microsoft.com/office/powerpoint/2010/main" val="127848371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1143000"/>
          </a:xfrm>
        </p:spPr>
        <p:txBody>
          <a:bodyPr/>
          <a:lstStyle/>
          <a:p>
            <a:r>
              <a:rPr lang="en-US" b="1" u="sng" dirty="0">
                <a:solidFill>
                  <a:srgbClr val="C00000"/>
                </a:solidFill>
                <a:latin typeface="Baskerville Old Face" panose="02020602080505020303" pitchFamily="18" charset="0"/>
              </a:rPr>
              <a:t>Retaliation </a:t>
            </a:r>
          </a:p>
        </p:txBody>
      </p:sp>
      <p:sp>
        <p:nvSpPr>
          <p:cNvPr id="3" name="Content Placeholder 2"/>
          <p:cNvSpPr>
            <a:spLocks noGrp="1"/>
          </p:cNvSpPr>
          <p:nvPr>
            <p:ph idx="1"/>
          </p:nvPr>
        </p:nvSpPr>
        <p:spPr>
          <a:xfrm>
            <a:off x="212834" y="990600"/>
            <a:ext cx="8778766" cy="1524000"/>
          </a:xfrm>
        </p:spPr>
        <p:txBody>
          <a:bodyPr>
            <a:normAutofit/>
          </a:bodyPr>
          <a:lstStyle/>
          <a:p>
            <a:pPr marL="0" indent="0">
              <a:buNone/>
            </a:pPr>
            <a:r>
              <a:rPr lang="en-US" sz="3600" dirty="0">
                <a:latin typeface="Baskerville Old Face" panose="02020602080505020303" pitchFamily="18" charset="0"/>
              </a:rPr>
              <a:t>It is unlawful to retaliate against an individual who has: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290" y="2636808"/>
            <a:ext cx="3352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834" y="2151647"/>
            <a:ext cx="5638800"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Baskerville Old Face" panose="02020602080505020303" pitchFamily="18" charset="0"/>
              </a:rPr>
              <a:t>Made a good faith complaint of harassment or discrimination;</a:t>
            </a:r>
          </a:p>
          <a:p>
            <a:pPr marL="457200" indent="-457200">
              <a:buFont typeface="Arial" panose="020B0604020202020204" pitchFamily="34" charset="0"/>
              <a:buChar char="•"/>
            </a:pPr>
            <a:r>
              <a:rPr lang="en-US" sz="3000" dirty="0">
                <a:latin typeface="Baskerville Old Face" panose="02020602080505020303" pitchFamily="18" charset="0"/>
              </a:rPr>
              <a:t>Assisted another employee who is complaining of harassment; </a:t>
            </a:r>
          </a:p>
          <a:p>
            <a:pPr marL="457200" indent="-457200">
              <a:buFont typeface="Arial" panose="020B0604020202020204" pitchFamily="34" charset="0"/>
              <a:buChar char="•"/>
            </a:pPr>
            <a:r>
              <a:rPr lang="en-US" sz="3000" dirty="0">
                <a:latin typeface="Baskerville Old Face" panose="02020602080505020303" pitchFamily="18" charset="0"/>
              </a:rPr>
              <a:t>Participated in the investigation of such a complaint (i.e. a witness); or </a:t>
            </a:r>
          </a:p>
          <a:p>
            <a:pPr marL="457200" indent="-457200">
              <a:buFont typeface="Arial" panose="020B0604020202020204" pitchFamily="34" charset="0"/>
              <a:buChar char="•"/>
            </a:pPr>
            <a:r>
              <a:rPr lang="en-US" sz="3000" dirty="0">
                <a:latin typeface="Baskerville Old Face" panose="02020602080505020303" pitchFamily="18" charset="0"/>
              </a:rPr>
              <a:t>Opposed conduct that is reasonably believed to violate anti-discrimination laws. </a:t>
            </a:r>
          </a:p>
        </p:txBody>
      </p:sp>
      <p:sp>
        <p:nvSpPr>
          <p:cNvPr id="5" name="Slide Number Placeholder 4">
            <a:extLst>
              <a:ext uri="{FF2B5EF4-FFF2-40B4-BE49-F238E27FC236}">
                <a16:creationId xmlns:a16="http://schemas.microsoft.com/office/drawing/2014/main" id="{8E08AF93-F7FA-4E6A-9E30-3793BAB4974F}"/>
              </a:ext>
            </a:extLst>
          </p:cNvPr>
          <p:cNvSpPr>
            <a:spLocks noGrp="1"/>
          </p:cNvSpPr>
          <p:nvPr>
            <p:ph type="sldNum" sz="quarter" idx="12"/>
          </p:nvPr>
        </p:nvSpPr>
        <p:spPr/>
        <p:txBody>
          <a:bodyPr/>
          <a:lstStyle/>
          <a:p>
            <a:fld id="{43C79F15-7592-4F33-89BF-155CE9228277}" type="slidenum">
              <a:rPr lang="en-US" smtClean="0"/>
              <a:t>20</a:t>
            </a:fld>
            <a:endParaRPr lang="en-US" dirty="0"/>
          </a:p>
        </p:txBody>
      </p:sp>
    </p:spTree>
    <p:extLst>
      <p:ext uri="{BB962C8B-B14F-4D97-AF65-F5344CB8AC3E}">
        <p14:creationId xmlns:p14="http://schemas.microsoft.com/office/powerpoint/2010/main" val="98198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b="1" u="sng" dirty="0">
                <a:solidFill>
                  <a:srgbClr val="C00000"/>
                </a:solidFill>
                <a:latin typeface="Baskerville Old Face" panose="02020602080505020303" pitchFamily="18" charset="0"/>
              </a:rPr>
              <a:t>Retaliation</a:t>
            </a:r>
            <a:r>
              <a:rPr lang="en-US" u="sng" dirty="0">
                <a:solidFill>
                  <a:srgbClr val="C00000"/>
                </a:solidFill>
                <a:latin typeface="Baskerville Old Face" panose="02020602080505020303" pitchFamily="18" charset="0"/>
              </a:rPr>
              <a:t> </a:t>
            </a:r>
          </a:p>
        </p:txBody>
      </p:sp>
      <p:sp>
        <p:nvSpPr>
          <p:cNvPr id="3" name="Content Placeholder 2"/>
          <p:cNvSpPr>
            <a:spLocks noGrp="1"/>
          </p:cNvSpPr>
          <p:nvPr>
            <p:ph idx="1"/>
          </p:nvPr>
        </p:nvSpPr>
        <p:spPr>
          <a:xfrm>
            <a:off x="304800" y="1066800"/>
            <a:ext cx="8610600" cy="5638800"/>
          </a:xfrm>
        </p:spPr>
        <p:txBody>
          <a:bodyPr>
            <a:noAutofit/>
          </a:bodyPr>
          <a:lstStyle/>
          <a:p>
            <a:pPr>
              <a:spcBef>
                <a:spcPts val="0"/>
              </a:spcBef>
              <a:spcAft>
                <a:spcPts val="1200"/>
              </a:spcAft>
            </a:pPr>
            <a:r>
              <a:rPr lang="en-US" altLang="en-US" sz="2700" dirty="0">
                <a:latin typeface="Baskerville Old Face" panose="02020602080505020303" pitchFamily="18" charset="0"/>
              </a:rPr>
              <a:t>Retaliation includes any action by a person subject to the control of the District taken to alter an employee’s terms and conditions of employment, or a student’s education, taken because of the employee’s or student’s protected activity.</a:t>
            </a:r>
          </a:p>
          <a:p>
            <a:pPr>
              <a:spcBef>
                <a:spcPts val="0"/>
              </a:spcBef>
              <a:spcAft>
                <a:spcPts val="1200"/>
              </a:spcAft>
            </a:pPr>
            <a:r>
              <a:rPr lang="en-US" altLang="en-US" sz="2700" dirty="0">
                <a:latin typeface="Baskerville Old Face" panose="02020602080505020303" pitchFamily="18" charset="0"/>
              </a:rPr>
              <a:t>Retaliation by an employee may result in disciplinary action, up to and including dismissal from employment.</a:t>
            </a:r>
          </a:p>
          <a:p>
            <a:pPr>
              <a:spcBef>
                <a:spcPts val="0"/>
              </a:spcBef>
              <a:spcAft>
                <a:spcPts val="1200"/>
              </a:spcAft>
            </a:pPr>
            <a:r>
              <a:rPr lang="en-US" altLang="en-US" sz="2700" dirty="0">
                <a:latin typeface="Baskerville Old Face" panose="02020602080505020303" pitchFamily="18" charset="0"/>
              </a:rPr>
              <a:t>Retaliation by a student may result in suspension or other disciplinary action under the Code of Conduct.</a:t>
            </a:r>
          </a:p>
          <a:p>
            <a:pPr>
              <a:spcBef>
                <a:spcPts val="0"/>
              </a:spcBef>
              <a:spcAft>
                <a:spcPts val="1200"/>
              </a:spcAft>
            </a:pPr>
            <a:r>
              <a:rPr lang="en-US" altLang="en-US" sz="2700" dirty="0">
                <a:latin typeface="Baskerville Old Face" panose="02020602080505020303" pitchFamily="18" charset="0"/>
              </a:rPr>
              <a:t>Any retaliation should be immediately reported to a supervisor, or the Title IX Coordinator, or a Building Principal, or the Superintendent of Schools.</a:t>
            </a:r>
          </a:p>
        </p:txBody>
      </p:sp>
      <p:sp>
        <p:nvSpPr>
          <p:cNvPr id="4" name="Slide Number Placeholder 3">
            <a:extLst>
              <a:ext uri="{FF2B5EF4-FFF2-40B4-BE49-F238E27FC236}">
                <a16:creationId xmlns:a16="http://schemas.microsoft.com/office/drawing/2014/main" id="{7629A78F-DAE5-4FF3-A235-AA1B5F4709AF}"/>
              </a:ext>
            </a:extLst>
          </p:cNvPr>
          <p:cNvSpPr>
            <a:spLocks noGrp="1"/>
          </p:cNvSpPr>
          <p:nvPr>
            <p:ph type="sldNum" sz="quarter" idx="12"/>
          </p:nvPr>
        </p:nvSpPr>
        <p:spPr/>
        <p:txBody>
          <a:bodyPr/>
          <a:lstStyle/>
          <a:p>
            <a:fld id="{43C79F15-7592-4F33-89BF-155CE9228277}" type="slidenum">
              <a:rPr lang="en-US" smtClean="0"/>
              <a:t>21</a:t>
            </a:fld>
            <a:endParaRPr lang="en-US" dirty="0"/>
          </a:p>
        </p:txBody>
      </p:sp>
    </p:spTree>
    <p:extLst>
      <p:ext uri="{BB962C8B-B14F-4D97-AF65-F5344CB8AC3E}">
        <p14:creationId xmlns:p14="http://schemas.microsoft.com/office/powerpoint/2010/main" val="97255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1"/>
            <a:ext cx="9144000" cy="990600"/>
          </a:xfrm>
        </p:spPr>
        <p:txBody>
          <a:bodyPr>
            <a:normAutofit/>
          </a:bodyPr>
          <a:lstStyle/>
          <a:p>
            <a:r>
              <a:rPr lang="en-US" b="1" u="sng" dirty="0">
                <a:solidFill>
                  <a:srgbClr val="C00000"/>
                </a:solidFill>
                <a:latin typeface="Baskerville Old Face" panose="02020602080505020303" pitchFamily="18" charset="0"/>
              </a:rPr>
              <a:t>District Policies</a:t>
            </a:r>
            <a:endParaRPr lang="en-US" b="1" i="1" u="sng"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idx="1"/>
          </p:nvPr>
        </p:nvSpPr>
        <p:spPr>
          <a:xfrm>
            <a:off x="381000" y="1295401"/>
            <a:ext cx="8544925" cy="5029199"/>
          </a:xfrm>
        </p:spPr>
        <p:txBody>
          <a:bodyPr>
            <a:normAutofit fontScale="62500" lnSpcReduction="20000"/>
          </a:bodyPr>
          <a:lstStyle/>
          <a:p>
            <a:pPr marL="152396" indent="0">
              <a:lnSpc>
                <a:spcPct val="120000"/>
              </a:lnSpc>
              <a:buNone/>
            </a:pPr>
            <a:r>
              <a:rPr lang="en-US" sz="3800" dirty="0">
                <a:latin typeface="Baskerville Old Face" panose="02020602080505020303" pitchFamily="18" charset="0"/>
              </a:rPr>
              <a:t>The District has multiple anti-discrimination/anti-harassment policies and complaint resolution procedures due to differing requirements of applicable laws.</a:t>
            </a:r>
          </a:p>
          <a:p>
            <a:pPr>
              <a:lnSpc>
                <a:spcPct val="120000"/>
              </a:lnSpc>
            </a:pPr>
            <a:r>
              <a:rPr lang="en-US" dirty="0">
                <a:latin typeface="Baskerville Old Face" panose="02020602080505020303" pitchFamily="18" charset="0"/>
              </a:rPr>
              <a:t>Title IX Complaint Procedure:</a:t>
            </a:r>
          </a:p>
          <a:p>
            <a:pPr lvl="1">
              <a:lnSpc>
                <a:spcPct val="120000"/>
              </a:lnSpc>
              <a:spcBef>
                <a:spcPts val="0"/>
              </a:spcBef>
            </a:pPr>
            <a:r>
              <a:rPr lang="en-US" dirty="0">
                <a:latin typeface="Baskerville Old Face" panose="02020602080505020303" pitchFamily="18" charset="0"/>
              </a:rPr>
              <a:t>for some but not all sex or gender-based complaints by students or employees, available at </a:t>
            </a:r>
            <a:r>
              <a:rPr lang="en-US" dirty="0">
                <a:latin typeface="Baskerville Old Face" panose="02020602080505020303" pitchFamily="18" charset="0"/>
                <a:hlinkClick r:id="rId3"/>
              </a:rPr>
              <a:t>https://www.newlebanoncsd.org/district/title-ix-information/</a:t>
            </a:r>
            <a:r>
              <a:rPr lang="en-US" dirty="0">
                <a:latin typeface="Baskerville Old Face" panose="02020602080505020303" pitchFamily="18" charset="0"/>
              </a:rPr>
              <a:t> </a:t>
            </a:r>
          </a:p>
          <a:p>
            <a:pPr>
              <a:lnSpc>
                <a:spcPct val="120000"/>
              </a:lnSpc>
            </a:pPr>
            <a:r>
              <a:rPr lang="en-US" dirty="0">
                <a:latin typeface="Baskerville Old Face" panose="02020602080505020303" pitchFamily="18" charset="0"/>
              </a:rPr>
              <a:t>Student Harassment and Bullying Prevention and Intervention:</a:t>
            </a:r>
          </a:p>
          <a:p>
            <a:pPr lvl="1">
              <a:lnSpc>
                <a:spcPct val="120000"/>
              </a:lnSpc>
              <a:spcBef>
                <a:spcPts val="0"/>
              </a:spcBef>
            </a:pPr>
            <a:r>
              <a:rPr lang="en-US" dirty="0">
                <a:latin typeface="Baskerville Old Face" panose="02020602080505020303" pitchFamily="18" charset="0"/>
              </a:rPr>
              <a:t>for all other discrimination/harassment complaints by students, (Policy # 0115) available at </a:t>
            </a:r>
            <a:r>
              <a:rPr lang="en-US" dirty="0">
                <a:latin typeface="Baskerville Old Face" panose="02020602080505020303" pitchFamily="18" charset="0"/>
                <a:hlinkClick r:id="rId4"/>
              </a:rPr>
              <a:t>https://www.newlebanoncsd.org/wp-content/uploads/2020/2019-Policy-Final.pdf</a:t>
            </a:r>
            <a:r>
              <a:rPr lang="en-US" dirty="0">
                <a:latin typeface="Baskerville Old Face" panose="02020602080505020303" pitchFamily="18" charset="0"/>
              </a:rPr>
              <a:t> </a:t>
            </a:r>
          </a:p>
          <a:p>
            <a:pPr>
              <a:lnSpc>
                <a:spcPct val="120000"/>
              </a:lnSpc>
            </a:pPr>
            <a:r>
              <a:rPr lang="en-US" dirty="0">
                <a:latin typeface="Baskerville Old Face" panose="02020602080505020303" pitchFamily="18" charset="0"/>
              </a:rPr>
              <a:t>Discrimination and Harassment of Employees and Non-Employees Regulation:</a:t>
            </a:r>
          </a:p>
          <a:p>
            <a:pPr lvl="1">
              <a:lnSpc>
                <a:spcPct val="120000"/>
              </a:lnSpc>
              <a:spcBef>
                <a:spcPts val="0"/>
              </a:spcBef>
            </a:pPr>
            <a:r>
              <a:rPr lang="en-US" dirty="0">
                <a:latin typeface="Baskerville Old Face" panose="02020602080505020303" pitchFamily="18" charset="0"/>
              </a:rPr>
              <a:t>for all other discrimination or harassment complaints by employees, (Policies # 0100 and 0110) available at </a:t>
            </a:r>
            <a:r>
              <a:rPr lang="en-US" dirty="0">
                <a:latin typeface="Baskerville Old Face" panose="02020602080505020303" pitchFamily="18" charset="0"/>
                <a:hlinkClick r:id="rId4"/>
              </a:rPr>
              <a:t>https://www.newlebanoncsd.org/wp-content/uploads/2020/2019-Policy-Final.pdf</a:t>
            </a:r>
            <a:r>
              <a:rPr lang="en-US" dirty="0">
                <a:latin typeface="Baskerville Old Face" panose="02020602080505020303" pitchFamily="18" charset="0"/>
              </a:rPr>
              <a:t> </a:t>
            </a:r>
          </a:p>
          <a:p>
            <a:endParaRPr lang="en-US" dirty="0">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9CA5BC45-F646-497F-B2D1-0FAE5E4033D6}"/>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340076445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b="1" u="sng" dirty="0">
                <a:solidFill>
                  <a:srgbClr val="C00000"/>
                </a:solidFill>
                <a:latin typeface="Baskerville Old Face" panose="02020602080505020303" pitchFamily="18" charset="0"/>
              </a:rPr>
              <a:t>What to Do if You Have a Complaint </a:t>
            </a:r>
          </a:p>
        </p:txBody>
      </p:sp>
      <p:sp>
        <p:nvSpPr>
          <p:cNvPr id="3" name="Content Placeholder 2"/>
          <p:cNvSpPr>
            <a:spLocks noGrp="1"/>
          </p:cNvSpPr>
          <p:nvPr>
            <p:ph idx="1"/>
          </p:nvPr>
        </p:nvSpPr>
        <p:spPr>
          <a:xfrm>
            <a:off x="228600" y="1524000"/>
            <a:ext cx="8534400" cy="5181600"/>
          </a:xfrm>
        </p:spPr>
        <p:txBody>
          <a:bodyPr>
            <a:normAutofit fontScale="85000" lnSpcReduction="20000"/>
          </a:bodyPr>
          <a:lstStyle/>
          <a:p>
            <a:pPr algn="just"/>
            <a:r>
              <a:rPr lang="en-US" sz="3600" dirty="0">
                <a:latin typeface="Baskerville Old Face" panose="02020602080505020303" pitchFamily="18" charset="0"/>
              </a:rPr>
              <a:t>Tell the perpetrator to stop.</a:t>
            </a:r>
          </a:p>
          <a:p>
            <a:pPr algn="just"/>
            <a:r>
              <a:rPr lang="en-US" sz="3600" dirty="0">
                <a:latin typeface="Baskerville Old Face" panose="02020602080505020303" pitchFamily="18" charset="0"/>
              </a:rPr>
              <a:t>Clear the air.</a:t>
            </a:r>
          </a:p>
          <a:p>
            <a:pPr algn="just"/>
            <a:r>
              <a:rPr lang="en-US" sz="3600" dirty="0">
                <a:latin typeface="Baskerville Old Face" panose="02020602080505020303" pitchFamily="18" charset="0"/>
              </a:rPr>
              <a:t>If that approach is not successful, or if you are not comfortable trying that approach, report your complaint to:</a:t>
            </a:r>
          </a:p>
          <a:p>
            <a:pPr lvl="1" algn="just"/>
            <a:r>
              <a:rPr lang="en-US" sz="3200" dirty="0">
                <a:latin typeface="Baskerville Old Face" panose="02020602080505020303" pitchFamily="18" charset="0"/>
              </a:rPr>
              <a:t>your supervisor</a:t>
            </a:r>
          </a:p>
          <a:p>
            <a:pPr marL="457200" lvl="1" indent="0" algn="just">
              <a:buNone/>
            </a:pPr>
            <a:r>
              <a:rPr lang="en-US" sz="3200" dirty="0">
                <a:latin typeface="Baskerville Old Face" panose="02020602080505020303" pitchFamily="18" charset="0"/>
              </a:rPr>
              <a:t>or</a:t>
            </a:r>
          </a:p>
          <a:p>
            <a:pPr lvl="1" algn="just"/>
            <a:r>
              <a:rPr lang="en-US" sz="3200" dirty="0">
                <a:latin typeface="Baskerville Old Face" panose="02020602080505020303" pitchFamily="18" charset="0"/>
              </a:rPr>
              <a:t>the Title IX Coordinator</a:t>
            </a:r>
          </a:p>
          <a:p>
            <a:pPr marL="457200" lvl="1" indent="0" algn="just">
              <a:buNone/>
            </a:pPr>
            <a:r>
              <a:rPr lang="en-US" sz="3200" dirty="0">
                <a:latin typeface="Baskerville Old Face" panose="02020602080505020303" pitchFamily="18" charset="0"/>
              </a:rPr>
              <a:t>or</a:t>
            </a:r>
          </a:p>
          <a:p>
            <a:pPr lvl="1" algn="just"/>
            <a:r>
              <a:rPr lang="en-US" sz="3200" dirty="0">
                <a:latin typeface="Baskerville Old Face" panose="02020602080505020303" pitchFamily="18" charset="0"/>
              </a:rPr>
              <a:t>the Building Principal</a:t>
            </a:r>
          </a:p>
          <a:p>
            <a:pPr marL="457200" lvl="1" indent="0" algn="just">
              <a:buNone/>
            </a:pPr>
            <a:r>
              <a:rPr lang="en-US" sz="3200" dirty="0">
                <a:latin typeface="Baskerville Old Face" panose="02020602080505020303" pitchFamily="18" charset="0"/>
              </a:rPr>
              <a:t>or</a:t>
            </a:r>
          </a:p>
          <a:p>
            <a:pPr lvl="1" algn="just"/>
            <a:r>
              <a:rPr lang="en-US" sz="3200" dirty="0">
                <a:latin typeface="Baskerville Old Face" panose="02020602080505020303" pitchFamily="18" charset="0"/>
              </a:rPr>
              <a:t>the Superintendent of schools.</a:t>
            </a:r>
          </a:p>
        </p:txBody>
      </p:sp>
      <p:sp>
        <p:nvSpPr>
          <p:cNvPr id="4" name="Slide Number Placeholder 3">
            <a:extLst>
              <a:ext uri="{FF2B5EF4-FFF2-40B4-BE49-F238E27FC236}">
                <a16:creationId xmlns:a16="http://schemas.microsoft.com/office/drawing/2014/main" id="{96134372-72EB-45B1-8655-1FCA2B9939FA}"/>
              </a:ext>
            </a:extLst>
          </p:cNvPr>
          <p:cNvSpPr>
            <a:spLocks noGrp="1"/>
          </p:cNvSpPr>
          <p:nvPr>
            <p:ph type="sldNum" sz="quarter" idx="12"/>
          </p:nvPr>
        </p:nvSpPr>
        <p:spPr/>
        <p:txBody>
          <a:bodyPr/>
          <a:lstStyle/>
          <a:p>
            <a:fld id="{43C79F15-7592-4F33-89BF-155CE9228277}" type="slidenum">
              <a:rPr lang="en-US" smtClean="0"/>
              <a:t>23</a:t>
            </a:fld>
            <a:endParaRPr lang="en-US" dirty="0"/>
          </a:p>
        </p:txBody>
      </p:sp>
    </p:spTree>
    <p:extLst>
      <p:ext uri="{BB962C8B-B14F-4D97-AF65-F5344CB8AC3E}">
        <p14:creationId xmlns:p14="http://schemas.microsoft.com/office/powerpoint/2010/main" val="18593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b="1" u="sng" dirty="0">
                <a:solidFill>
                  <a:srgbClr val="C00000"/>
                </a:solidFill>
                <a:latin typeface="Baskerville Old Face" panose="02020602080505020303" pitchFamily="18" charset="0"/>
              </a:rPr>
              <a:t>What to Do if You Have a Complaint </a:t>
            </a:r>
          </a:p>
        </p:txBody>
      </p:sp>
      <p:sp>
        <p:nvSpPr>
          <p:cNvPr id="3" name="Content Placeholder 2"/>
          <p:cNvSpPr>
            <a:spLocks noGrp="1"/>
          </p:cNvSpPr>
          <p:nvPr>
            <p:ph idx="1"/>
          </p:nvPr>
        </p:nvSpPr>
        <p:spPr>
          <a:xfrm>
            <a:off x="228600" y="1524000"/>
            <a:ext cx="8534400" cy="5181600"/>
          </a:xfrm>
        </p:spPr>
        <p:txBody>
          <a:bodyPr>
            <a:normAutofit/>
          </a:bodyPr>
          <a:lstStyle/>
          <a:p>
            <a:pPr algn="just"/>
            <a:r>
              <a:rPr lang="en-US" dirty="0">
                <a:latin typeface="Baskerville Old Face" panose="02020602080505020303" pitchFamily="18" charset="0"/>
              </a:rPr>
              <a:t>Don’t worry about which District policy or complaint form applies.</a:t>
            </a:r>
          </a:p>
          <a:p>
            <a:pPr algn="just"/>
            <a:r>
              <a:rPr lang="en-US" dirty="0">
                <a:latin typeface="Baskerville Old Face" panose="02020602080505020303" pitchFamily="18" charset="0"/>
              </a:rPr>
              <a:t>You can make an oral complaint, and receive assistance with submitting a written complaint, if that would be helpful.</a:t>
            </a:r>
          </a:p>
          <a:p>
            <a:pPr algn="just"/>
            <a:r>
              <a:rPr lang="en-US" dirty="0">
                <a:latin typeface="Baskerville Old Face" panose="02020602080505020303" pitchFamily="18" charset="0"/>
              </a:rPr>
              <a:t>Your complaint will not be rejected or ignored because you referred to the “wrong” policy, or submitted the “wrong” complaint form.</a:t>
            </a:r>
            <a:endParaRPr lang="en-US" sz="2800"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96134372-72EB-45B1-8655-1FCA2B9939FA}"/>
              </a:ext>
            </a:extLst>
          </p:cNvPr>
          <p:cNvSpPr>
            <a:spLocks noGrp="1"/>
          </p:cNvSpPr>
          <p:nvPr>
            <p:ph type="sldNum" sz="quarter" idx="12"/>
          </p:nvPr>
        </p:nvSpPr>
        <p:spPr/>
        <p:txBody>
          <a:bodyPr/>
          <a:lstStyle/>
          <a:p>
            <a:fld id="{43C79F15-7592-4F33-89BF-155CE9228277}" type="slidenum">
              <a:rPr lang="en-US" smtClean="0"/>
              <a:t>24</a:t>
            </a:fld>
            <a:endParaRPr lang="en-US" dirty="0"/>
          </a:p>
        </p:txBody>
      </p:sp>
    </p:spTree>
    <p:extLst>
      <p:ext uri="{BB962C8B-B14F-4D97-AF65-F5344CB8AC3E}">
        <p14:creationId xmlns:p14="http://schemas.microsoft.com/office/powerpoint/2010/main" val="178696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6" name="Freeform: Shape 3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7" name="Content Placeholder 6"/>
          <p:cNvSpPr>
            <a:spLocks noGrp="1"/>
          </p:cNvSpPr>
          <p:nvPr>
            <p:ph idx="1"/>
          </p:nvPr>
        </p:nvSpPr>
        <p:spPr>
          <a:xfrm>
            <a:off x="259371" y="1235174"/>
            <a:ext cx="8676663" cy="3362027"/>
          </a:xfrm>
        </p:spPr>
        <p:txBody>
          <a:bodyPr anchor="ctr">
            <a:normAutofit fontScale="62500" lnSpcReduction="20000"/>
          </a:bodyPr>
          <a:lstStyle/>
          <a:p>
            <a:pPr marL="0" indent="0" algn="ctr">
              <a:buNone/>
            </a:pPr>
            <a:endParaRPr lang="en-US" sz="2400" dirty="0">
              <a:solidFill>
                <a:schemeClr val="bg1"/>
              </a:solidFill>
              <a:latin typeface="Baskerville Old Face" panose="02020602080505020303" pitchFamily="18" charset="0"/>
            </a:endParaRPr>
          </a:p>
          <a:p>
            <a:pPr marL="0" indent="0" algn="ctr">
              <a:buNone/>
            </a:pPr>
            <a:r>
              <a:rPr lang="en-US" sz="5100" b="1" dirty="0">
                <a:solidFill>
                  <a:schemeClr val="bg1"/>
                </a:solidFill>
                <a:latin typeface="Baskerville Old Face" panose="02020602080505020303" pitchFamily="18" charset="0"/>
              </a:rPr>
              <a:t>District’s Title IX Coordinator Contact Information: </a:t>
            </a:r>
            <a:endParaRPr lang="en-US" sz="3400" dirty="0">
              <a:solidFill>
                <a:schemeClr val="bg1"/>
              </a:solidFill>
              <a:latin typeface="Baskerville Old Face" panose="02020602080505020303" pitchFamily="18" charset="0"/>
            </a:endParaRPr>
          </a:p>
          <a:p>
            <a:pPr marL="0" indent="0" algn="ctr">
              <a:buNone/>
            </a:pPr>
            <a:endParaRPr lang="en-US" sz="3400" dirty="0">
              <a:solidFill>
                <a:schemeClr val="bg1"/>
              </a:solidFill>
              <a:latin typeface="Baskerville Old Face" panose="02020602080505020303" pitchFamily="18" charset="0"/>
            </a:endParaRPr>
          </a:p>
          <a:p>
            <a:pPr marL="0" indent="0" algn="ctr">
              <a:buNone/>
            </a:pPr>
            <a:r>
              <a:rPr lang="en-US" sz="3400" dirty="0">
                <a:solidFill>
                  <a:schemeClr val="bg1"/>
                </a:solidFill>
                <a:latin typeface="Baskerville Old Face" panose="02020602080505020303" pitchFamily="18" charset="0"/>
              </a:rPr>
              <a:t>Jennifer Morris, Committee on Special Education Chair, Title IX Coordinator</a:t>
            </a:r>
          </a:p>
          <a:p>
            <a:pPr marL="0" indent="0" algn="ctr">
              <a:buNone/>
            </a:pPr>
            <a:r>
              <a:rPr lang="en-US" sz="3400" dirty="0">
                <a:solidFill>
                  <a:schemeClr val="bg1"/>
                </a:solidFill>
                <a:latin typeface="Baskerville Old Face" panose="02020602080505020303" pitchFamily="18" charset="0"/>
              </a:rPr>
              <a:t>1478 US-20, New Lebanon, NY 12125</a:t>
            </a:r>
          </a:p>
          <a:p>
            <a:pPr marL="0" indent="0" algn="ctr">
              <a:buNone/>
            </a:pPr>
            <a:r>
              <a:rPr lang="en-US" sz="3400" dirty="0">
                <a:solidFill>
                  <a:schemeClr val="bg1"/>
                </a:solidFill>
                <a:latin typeface="Baskerville Old Face" panose="02020602080505020303" pitchFamily="18" charset="0"/>
              </a:rPr>
              <a:t>Telephone Number: 518-794-7600</a:t>
            </a:r>
          </a:p>
          <a:p>
            <a:pPr marL="0" indent="0" algn="ctr">
              <a:buNone/>
            </a:pPr>
            <a:r>
              <a:rPr lang="en-US" sz="3400" dirty="0">
                <a:solidFill>
                  <a:schemeClr val="bg1"/>
                </a:solidFill>
                <a:latin typeface="Baskerville Old Face" panose="02020602080505020303" pitchFamily="18" charset="0"/>
              </a:rPr>
              <a:t>Jmorris@newlebanoncsd.org</a:t>
            </a:r>
            <a:endParaRPr lang="en-US" sz="1600" dirty="0">
              <a:latin typeface="Baskerville Old Face" panose="02020602080505020303" pitchFamily="18" charset="0"/>
            </a:endParaRPr>
          </a:p>
          <a:p>
            <a:pPr marL="0" indent="0">
              <a:buNone/>
            </a:pPr>
            <a:endParaRPr lang="en-US" sz="1600" dirty="0"/>
          </a:p>
        </p:txBody>
      </p:sp>
      <p:pic>
        <p:nvPicPr>
          <p:cNvPr id="4" name="Picture 3">
            <a:extLst>
              <a:ext uri="{FF2B5EF4-FFF2-40B4-BE49-F238E27FC236}">
                <a16:creationId xmlns:a16="http://schemas.microsoft.com/office/drawing/2014/main" id="{3CDD1E71-1960-4F0E-BAA3-D04AEE95195D}"/>
              </a:ext>
            </a:extLst>
          </p:cNvPr>
          <p:cNvPicPr>
            <a:picLocks noChangeAspect="1"/>
          </p:cNvPicPr>
          <p:nvPr/>
        </p:nvPicPr>
        <p:blipFill>
          <a:blip r:embed="rId3">
            <a:extLst>
              <a:ext uri="{BEBA8EAE-BF5A-486C-A8C5-ECC9F3942E4B}">
                <a14:imgProps xmlns:a14="http://schemas.microsoft.com/office/drawing/2010/main">
                  <a14:imgLayer r:embed="rId4">
                    <a14:imgEffect>
                      <a14:saturation sat="196000"/>
                    </a14:imgEffect>
                    <a14:imgEffect>
                      <a14:brightnessContrast bright="40000" contrast="-60000"/>
                    </a14:imgEffect>
                  </a14:imgLayer>
                </a14:imgProps>
              </a:ext>
            </a:extLst>
          </a:blip>
          <a:stretch>
            <a:fillRect/>
          </a:stretch>
        </p:blipFill>
        <p:spPr>
          <a:xfrm>
            <a:off x="23827" y="64131"/>
            <a:ext cx="5386374" cy="1172476"/>
          </a:xfrm>
          <a:prstGeom prst="rect">
            <a:avLst/>
          </a:prstGeom>
        </p:spPr>
      </p:pic>
      <p:sp>
        <p:nvSpPr>
          <p:cNvPr id="2" name="Slide Number Placeholder 1">
            <a:extLst>
              <a:ext uri="{FF2B5EF4-FFF2-40B4-BE49-F238E27FC236}">
                <a16:creationId xmlns:a16="http://schemas.microsoft.com/office/drawing/2014/main" id="{831818D6-1710-47EA-A51A-DF7C93C85F82}"/>
              </a:ext>
            </a:extLst>
          </p:cNvPr>
          <p:cNvSpPr>
            <a:spLocks noGrp="1"/>
          </p:cNvSpPr>
          <p:nvPr>
            <p:ph type="sldNum" sz="quarter" idx="12"/>
          </p:nvPr>
        </p:nvSpPr>
        <p:spPr/>
        <p:txBody>
          <a:bodyPr/>
          <a:lstStyle/>
          <a:p>
            <a:fld id="{43C79F15-7592-4F33-89BF-155CE9228277}" type="slidenum">
              <a:rPr lang="en-US" smtClean="0"/>
              <a:t>25</a:t>
            </a:fld>
            <a:endParaRPr lang="en-US" dirty="0"/>
          </a:p>
        </p:txBody>
      </p:sp>
    </p:spTree>
    <p:extLst>
      <p:ext uri="{BB962C8B-B14F-4D97-AF65-F5344CB8AC3E}">
        <p14:creationId xmlns:p14="http://schemas.microsoft.com/office/powerpoint/2010/main" val="49930674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b="1" u="sng" dirty="0">
                <a:solidFill>
                  <a:srgbClr val="C00000"/>
                </a:solidFill>
                <a:latin typeface="Baskerville Old Face" panose="02020602080505020303" pitchFamily="18" charset="0"/>
              </a:rPr>
              <a:t>Complaints </a:t>
            </a:r>
          </a:p>
        </p:txBody>
      </p:sp>
      <p:sp>
        <p:nvSpPr>
          <p:cNvPr id="3" name="Content Placeholder 2"/>
          <p:cNvSpPr>
            <a:spLocks noGrp="1"/>
          </p:cNvSpPr>
          <p:nvPr>
            <p:ph idx="1"/>
          </p:nvPr>
        </p:nvSpPr>
        <p:spPr>
          <a:xfrm>
            <a:off x="228600" y="1295400"/>
            <a:ext cx="9144000" cy="5533214"/>
          </a:xfrm>
        </p:spPr>
        <p:txBody>
          <a:bodyPr>
            <a:noAutofit/>
          </a:bodyPr>
          <a:lstStyle/>
          <a:p>
            <a:pPr marL="0" indent="0">
              <a:spcBef>
                <a:spcPts val="0"/>
              </a:spcBef>
              <a:buNone/>
            </a:pPr>
            <a:r>
              <a:rPr lang="en-US" sz="2400" dirty="0">
                <a:latin typeface="Baskerville Old Face" panose="02020602080505020303" pitchFamily="18" charset="0"/>
              </a:rPr>
              <a:t>In addition, or as an alternative, you may also contact: </a:t>
            </a:r>
          </a:p>
          <a:p>
            <a:pPr marL="0" indent="0">
              <a:spcBef>
                <a:spcPts val="0"/>
              </a:spcBef>
              <a:buNone/>
            </a:pPr>
            <a:endParaRPr lang="en-US" sz="2400" dirty="0">
              <a:latin typeface="Baskerville Old Face" panose="02020602080505020303" pitchFamily="18" charset="0"/>
            </a:endParaRPr>
          </a:p>
          <a:p>
            <a:pPr marL="0" indent="0">
              <a:spcBef>
                <a:spcPts val="0"/>
              </a:spcBef>
              <a:buNone/>
            </a:pPr>
            <a:r>
              <a:rPr lang="en-US" sz="2400" b="1" dirty="0">
                <a:latin typeface="Baskerville Old Face" panose="02020602080505020303" pitchFamily="18" charset="0"/>
              </a:rPr>
              <a:t>New York State Division of Human Rights (“DHR”)</a:t>
            </a:r>
          </a:p>
          <a:p>
            <a:pPr marL="0" indent="0">
              <a:spcBef>
                <a:spcPts val="0"/>
              </a:spcBef>
              <a:buNone/>
            </a:pPr>
            <a:r>
              <a:rPr lang="en-US" sz="2400" dirty="0">
                <a:latin typeface="Baskerville Old Face" panose="02020602080505020303" pitchFamily="18" charset="0"/>
              </a:rPr>
              <a:t>Agency Building 1, 2</a:t>
            </a:r>
            <a:r>
              <a:rPr lang="en-US" sz="2400" baseline="30000" dirty="0">
                <a:latin typeface="Baskerville Old Face" panose="02020602080505020303" pitchFamily="18" charset="0"/>
              </a:rPr>
              <a:t>nd</a:t>
            </a:r>
            <a:r>
              <a:rPr lang="en-US" sz="2400" dirty="0">
                <a:latin typeface="Baskerville Old Face" panose="02020602080505020303" pitchFamily="18" charset="0"/>
              </a:rPr>
              <a:t> Floor</a:t>
            </a:r>
          </a:p>
          <a:p>
            <a:pPr marL="0" indent="0">
              <a:spcBef>
                <a:spcPts val="0"/>
              </a:spcBef>
              <a:buNone/>
            </a:pPr>
            <a:r>
              <a:rPr lang="en-US" sz="2400" dirty="0">
                <a:latin typeface="Baskerville Old Face" panose="02020602080505020303" pitchFamily="18" charset="0"/>
              </a:rPr>
              <a:t>Empire State Plaza</a:t>
            </a:r>
          </a:p>
          <a:p>
            <a:pPr marL="0" indent="0">
              <a:spcBef>
                <a:spcPts val="0"/>
              </a:spcBef>
              <a:buNone/>
            </a:pPr>
            <a:r>
              <a:rPr lang="en-US" sz="2400" dirty="0">
                <a:latin typeface="Baskerville Old Face" panose="02020602080505020303" pitchFamily="18" charset="0"/>
              </a:rPr>
              <a:t>Albany, New York 12220</a:t>
            </a:r>
          </a:p>
          <a:p>
            <a:pPr marL="0" indent="0">
              <a:spcBef>
                <a:spcPts val="0"/>
              </a:spcBef>
              <a:buNone/>
            </a:pPr>
            <a:r>
              <a:rPr lang="en-US" sz="2400" dirty="0">
                <a:latin typeface="Baskerville Old Face" panose="02020602080505020303" pitchFamily="18" charset="0"/>
              </a:rPr>
              <a:t>(518) 474-2705 or (888) 392-3644</a:t>
            </a:r>
          </a:p>
          <a:p>
            <a:pPr marL="0" indent="0">
              <a:spcBef>
                <a:spcPts val="0"/>
              </a:spcBef>
              <a:buNone/>
            </a:pPr>
            <a:endParaRPr lang="en-US" sz="2400" dirty="0">
              <a:latin typeface="Baskerville Old Face" panose="02020602080505020303" pitchFamily="18" charset="0"/>
            </a:endParaRPr>
          </a:p>
          <a:p>
            <a:pPr marL="0" indent="0">
              <a:spcBef>
                <a:spcPts val="0"/>
              </a:spcBef>
              <a:buNone/>
            </a:pPr>
            <a:r>
              <a:rPr lang="en-US" sz="2400" b="1" dirty="0">
                <a:latin typeface="Baskerville Old Face" panose="02020602080505020303" pitchFamily="18" charset="0"/>
              </a:rPr>
              <a:t>Call</a:t>
            </a:r>
            <a:r>
              <a:rPr lang="en-US" sz="2400" dirty="0">
                <a:latin typeface="Baskerville Old Face" panose="02020602080505020303" pitchFamily="18" charset="0"/>
              </a:rPr>
              <a:t> </a:t>
            </a:r>
            <a:r>
              <a:rPr lang="en-US" sz="2400" b="1" dirty="0">
                <a:latin typeface="Baskerville Old Face" panose="02020602080505020303" pitchFamily="18" charset="0"/>
              </a:rPr>
              <a:t>1-800-HARASS-3</a:t>
            </a:r>
            <a:r>
              <a:rPr lang="en-US" sz="2400" dirty="0">
                <a:latin typeface="Baskerville Old Face" panose="02020602080505020303" pitchFamily="18" charset="0"/>
              </a:rPr>
              <a:t>. </a:t>
            </a:r>
          </a:p>
          <a:p>
            <a:pPr>
              <a:spcBef>
                <a:spcPts val="0"/>
              </a:spcBef>
            </a:pPr>
            <a:r>
              <a:rPr lang="en-US" sz="2400" dirty="0">
                <a:latin typeface="Baskerville Old Face" panose="02020602080505020303" pitchFamily="18" charset="0"/>
              </a:rPr>
              <a:t>People experiencing sexual harassment in the workplace may use the free and confidential hotline to connect with pro-bono attorneys on sexual harassment issues or submit a complaint.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4343400" cy="141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8304EA5B-99E2-484E-B083-253F52E7BB50}"/>
              </a:ext>
            </a:extLst>
          </p:cNvPr>
          <p:cNvSpPr>
            <a:spLocks noGrp="1"/>
          </p:cNvSpPr>
          <p:nvPr>
            <p:ph type="sldNum" sz="quarter" idx="12"/>
          </p:nvPr>
        </p:nvSpPr>
        <p:spPr/>
        <p:txBody>
          <a:bodyPr/>
          <a:lstStyle/>
          <a:p>
            <a:fld id="{43C79F15-7592-4F33-89BF-155CE9228277}" type="slidenum">
              <a:rPr lang="en-US" smtClean="0"/>
              <a:t>26</a:t>
            </a:fld>
            <a:endParaRPr lang="en-US" dirty="0"/>
          </a:p>
        </p:txBody>
      </p:sp>
    </p:spTree>
    <p:extLst>
      <p:ext uri="{BB962C8B-B14F-4D97-AF65-F5344CB8AC3E}">
        <p14:creationId xmlns:p14="http://schemas.microsoft.com/office/powerpoint/2010/main" val="63521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b="1" u="sng" dirty="0">
                <a:solidFill>
                  <a:srgbClr val="C00000"/>
                </a:solidFill>
                <a:latin typeface="Baskerville Old Face" panose="02020602080505020303" pitchFamily="18" charset="0"/>
              </a:rPr>
              <a:t>Employee Complaints </a:t>
            </a:r>
          </a:p>
        </p:txBody>
      </p:sp>
      <p:sp>
        <p:nvSpPr>
          <p:cNvPr id="3" name="Content Placeholder 2"/>
          <p:cNvSpPr>
            <a:spLocks noGrp="1"/>
          </p:cNvSpPr>
          <p:nvPr>
            <p:ph idx="1"/>
          </p:nvPr>
        </p:nvSpPr>
        <p:spPr>
          <a:xfrm>
            <a:off x="457200" y="1295400"/>
            <a:ext cx="8534400" cy="5533214"/>
          </a:xfrm>
        </p:spPr>
        <p:txBody>
          <a:bodyPr>
            <a:noAutofit/>
          </a:bodyPr>
          <a:lstStyle/>
          <a:p>
            <a:pPr marL="0" indent="0">
              <a:spcBef>
                <a:spcPts val="0"/>
              </a:spcBef>
              <a:buNone/>
            </a:pPr>
            <a:r>
              <a:rPr lang="en-US" sz="2400" dirty="0">
                <a:latin typeface="Baskerville Old Face" panose="02020602080505020303" pitchFamily="18" charset="0"/>
              </a:rPr>
              <a:t>In addition, or as an alternative, employees may also contact: </a:t>
            </a:r>
          </a:p>
          <a:p>
            <a:pPr marL="0" indent="0">
              <a:spcBef>
                <a:spcPts val="0"/>
              </a:spcBef>
              <a:buNone/>
            </a:pPr>
            <a:endParaRPr lang="en-US" sz="2400" dirty="0">
              <a:latin typeface="Baskerville Old Face" panose="02020602080505020303" pitchFamily="18" charset="0"/>
            </a:endParaRPr>
          </a:p>
          <a:p>
            <a:pPr marL="0" indent="0">
              <a:spcBef>
                <a:spcPts val="0"/>
              </a:spcBef>
              <a:buNone/>
            </a:pPr>
            <a:r>
              <a:rPr lang="en-US" sz="2400" dirty="0">
                <a:latin typeface="Baskerville Old Face" panose="02020602080505020303" pitchFamily="18" charset="0"/>
              </a:rPr>
              <a:t>	</a:t>
            </a:r>
            <a:r>
              <a:rPr lang="en-US" sz="2200" b="1" dirty="0">
                <a:latin typeface="Baskerville Old Face" panose="02020602080505020303" pitchFamily="18" charset="0"/>
              </a:rPr>
              <a:t>Equal Employment Opportunity Commission (“EEOC”)</a:t>
            </a:r>
          </a:p>
          <a:p>
            <a:pPr marL="0" indent="0">
              <a:spcBef>
                <a:spcPts val="0"/>
              </a:spcBef>
              <a:buNone/>
            </a:pPr>
            <a:r>
              <a:rPr lang="en-US" sz="2200" b="1" dirty="0">
                <a:latin typeface="Baskerville Old Face" panose="02020602080505020303" pitchFamily="18" charset="0"/>
              </a:rPr>
              <a:t>	</a:t>
            </a:r>
            <a:r>
              <a:rPr lang="en-US" sz="2200" dirty="0">
                <a:latin typeface="Baskerville Old Face" panose="02020602080505020303" pitchFamily="18" charset="0"/>
              </a:rPr>
              <a:t>6 Fountain Plaza, Suite 350 </a:t>
            </a:r>
          </a:p>
          <a:p>
            <a:pPr marL="0" indent="0">
              <a:spcBef>
                <a:spcPts val="0"/>
              </a:spcBef>
              <a:buNone/>
            </a:pPr>
            <a:r>
              <a:rPr lang="en-US" sz="2200" dirty="0">
                <a:latin typeface="Baskerville Old Face" panose="02020602080505020303" pitchFamily="18" charset="0"/>
              </a:rPr>
              <a:t>	Buffalo, New York 14202</a:t>
            </a:r>
          </a:p>
          <a:p>
            <a:pPr marL="0" indent="0">
              <a:spcBef>
                <a:spcPts val="0"/>
              </a:spcBef>
              <a:buNone/>
            </a:pPr>
            <a:r>
              <a:rPr lang="en-US" sz="2200" dirty="0">
                <a:latin typeface="Baskerville Old Face" panose="02020602080505020303" pitchFamily="18" charset="0"/>
              </a:rPr>
              <a:t>	(800)-669-4000</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41256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8304EA5B-99E2-484E-B083-253F52E7BB50}"/>
              </a:ext>
            </a:extLst>
          </p:cNvPr>
          <p:cNvSpPr>
            <a:spLocks noGrp="1"/>
          </p:cNvSpPr>
          <p:nvPr>
            <p:ph type="sldNum" sz="quarter" idx="12"/>
          </p:nvPr>
        </p:nvSpPr>
        <p:spPr/>
        <p:txBody>
          <a:bodyPr/>
          <a:lstStyle/>
          <a:p>
            <a:fld id="{43C79F15-7592-4F33-89BF-155CE9228277}" type="slidenum">
              <a:rPr lang="en-US" smtClean="0"/>
              <a:t>27</a:t>
            </a:fld>
            <a:endParaRPr lang="en-US" dirty="0"/>
          </a:p>
        </p:txBody>
      </p:sp>
    </p:spTree>
    <p:extLst>
      <p:ext uri="{BB962C8B-B14F-4D97-AF65-F5344CB8AC3E}">
        <p14:creationId xmlns:p14="http://schemas.microsoft.com/office/powerpoint/2010/main" val="94967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715000" cy="1143000"/>
          </a:xfrm>
        </p:spPr>
        <p:txBody>
          <a:bodyPr>
            <a:normAutofit/>
          </a:bodyPr>
          <a:lstStyle/>
          <a:p>
            <a:pPr algn="r"/>
            <a:r>
              <a:rPr lang="en-US" b="1" u="sng" dirty="0">
                <a:solidFill>
                  <a:srgbClr val="C00000"/>
                </a:solidFill>
                <a:latin typeface="Baskerville Old Face" panose="02020602080505020303" pitchFamily="18" charset="0"/>
              </a:rPr>
              <a:t>Supervisor Obligations </a:t>
            </a:r>
          </a:p>
        </p:txBody>
      </p:sp>
      <p:sp>
        <p:nvSpPr>
          <p:cNvPr id="3" name="Content Placeholder 2"/>
          <p:cNvSpPr>
            <a:spLocks noGrp="1"/>
          </p:cNvSpPr>
          <p:nvPr>
            <p:ph idx="1"/>
          </p:nvPr>
        </p:nvSpPr>
        <p:spPr>
          <a:xfrm>
            <a:off x="3657600" y="1295400"/>
            <a:ext cx="5334000" cy="3657600"/>
          </a:xfrm>
        </p:spPr>
        <p:txBody>
          <a:bodyPr>
            <a:normAutofit/>
          </a:bodyPr>
          <a:lstStyle/>
          <a:p>
            <a:r>
              <a:rPr lang="en-US" sz="2800" dirty="0">
                <a:latin typeface="Baskerville Old Face" panose="02020602080505020303" pitchFamily="18" charset="0"/>
              </a:rPr>
              <a:t>Supervisors </a:t>
            </a:r>
            <a:r>
              <a:rPr lang="en-US" sz="2800" b="1" u="sng" dirty="0">
                <a:latin typeface="Baskerville Old Face" panose="02020602080505020303" pitchFamily="18" charset="0"/>
              </a:rPr>
              <a:t>are required by law </a:t>
            </a:r>
            <a:r>
              <a:rPr lang="en-US" sz="2800" dirty="0">
                <a:latin typeface="Baskerville Old Face" panose="02020602080505020303" pitchFamily="18" charset="0"/>
              </a:rPr>
              <a:t>to immediately report any complaints of discrimination and/or harassment or any conduct that they witness or are aware of which may constitute discrimination or harassment. </a:t>
            </a:r>
            <a:r>
              <a:rPr lang="en-US" sz="2800" b="1" dirty="0">
                <a:effectLst>
                  <a:outerShdw blurRad="38100" dist="38100" dir="2700000" algn="tl">
                    <a:srgbClr val="000000">
                      <a:alpha val="43137"/>
                    </a:srgbClr>
                  </a:outerShdw>
                </a:effectLst>
                <a:latin typeface="Baskerville Old Face" panose="02020602080505020303" pitchFamily="18" charset="0"/>
              </a:rPr>
              <a:t>NO exceptions!</a:t>
            </a:r>
          </a:p>
          <a:p>
            <a:pPr marL="0" indent="0">
              <a:buNone/>
            </a:pPr>
            <a:endParaRPr lang="en-US" sz="2800" dirty="0">
              <a:latin typeface="Baskerville Old Face" panose="02020602080505020303" pitchFamily="18" charset="0"/>
            </a:endParaRPr>
          </a:p>
          <a:p>
            <a:pPr marL="0" indent="0">
              <a:buNone/>
            </a:pPr>
            <a:endParaRPr lang="en-US" dirty="0">
              <a:latin typeface="Baskerville Old Face" panose="02020602080505020303"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077138"/>
            <a:ext cx="87630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askerville Old Face" panose="02020602080505020303" pitchFamily="18" charset="0"/>
              </a:rPr>
              <a:t>Supervisors may be subject to discipline and/or liability for failing to report suspected discrimination or harassment or otherwise knowingly allowing discrimination or harassment to continue.</a:t>
            </a:r>
          </a:p>
        </p:txBody>
      </p:sp>
      <p:sp>
        <p:nvSpPr>
          <p:cNvPr id="5" name="Slide Number Placeholder 4">
            <a:extLst>
              <a:ext uri="{FF2B5EF4-FFF2-40B4-BE49-F238E27FC236}">
                <a16:creationId xmlns:a16="http://schemas.microsoft.com/office/drawing/2014/main" id="{A87BE714-4580-49E8-94EA-FCF91BC7B77D}"/>
              </a:ext>
            </a:extLst>
          </p:cNvPr>
          <p:cNvSpPr>
            <a:spLocks noGrp="1"/>
          </p:cNvSpPr>
          <p:nvPr>
            <p:ph type="sldNum" sz="quarter" idx="12"/>
          </p:nvPr>
        </p:nvSpPr>
        <p:spPr/>
        <p:txBody>
          <a:bodyPr/>
          <a:lstStyle/>
          <a:p>
            <a:fld id="{43C79F15-7592-4F33-89BF-155CE9228277}" type="slidenum">
              <a:rPr lang="en-US" smtClean="0"/>
              <a:t>28</a:t>
            </a:fld>
            <a:endParaRPr lang="en-US" dirty="0"/>
          </a:p>
        </p:txBody>
      </p:sp>
    </p:spTree>
    <p:extLst>
      <p:ext uri="{BB962C8B-B14F-4D97-AF65-F5344CB8AC3E}">
        <p14:creationId xmlns:p14="http://schemas.microsoft.com/office/powerpoint/2010/main" val="338543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79426" cy="1143000"/>
          </a:xfrm>
        </p:spPr>
        <p:txBody>
          <a:bodyPr>
            <a:normAutofit/>
          </a:bodyPr>
          <a:lstStyle/>
          <a:p>
            <a:r>
              <a:rPr lang="en-US" b="1" u="sng" dirty="0">
                <a:solidFill>
                  <a:srgbClr val="C00000"/>
                </a:solidFill>
                <a:latin typeface="Baskerville Old Face" panose="02020602080505020303" pitchFamily="18" charset="0"/>
              </a:rPr>
              <a:t>Witnesses: Reporting a Complaint</a:t>
            </a:r>
          </a:p>
        </p:txBody>
      </p:sp>
      <p:sp>
        <p:nvSpPr>
          <p:cNvPr id="3" name="Content Placeholder 2"/>
          <p:cNvSpPr>
            <a:spLocks noGrp="1"/>
          </p:cNvSpPr>
          <p:nvPr>
            <p:ph idx="1"/>
          </p:nvPr>
        </p:nvSpPr>
        <p:spPr>
          <a:xfrm>
            <a:off x="221226" y="1552165"/>
            <a:ext cx="8686800" cy="4572000"/>
          </a:xfrm>
        </p:spPr>
        <p:txBody>
          <a:bodyPr>
            <a:normAutofit fontScale="92500"/>
          </a:bodyPr>
          <a:lstStyle/>
          <a:p>
            <a:r>
              <a:rPr lang="en-US" sz="3600" dirty="0">
                <a:latin typeface="Baskerville Old Face" panose="02020602080505020303" pitchFamily="18" charset="0"/>
              </a:rPr>
              <a:t>Any employee who witnesses or otherwise becomes aware of what might be considered harassment of a student </a:t>
            </a:r>
            <a:r>
              <a:rPr lang="en-US" sz="3600" b="1" u="sng" dirty="0">
                <a:solidFill>
                  <a:srgbClr val="FF0000"/>
                </a:solidFill>
                <a:latin typeface="Baskerville Old Face" panose="02020602080505020303" pitchFamily="18" charset="0"/>
              </a:rPr>
              <a:t>must</a:t>
            </a:r>
            <a:r>
              <a:rPr lang="en-US" sz="3600" dirty="0">
                <a:latin typeface="Baskerville Old Face" panose="02020602080505020303" pitchFamily="18" charset="0"/>
              </a:rPr>
              <a:t> immediately notify the building principal and/or the Title IX Coordinator. </a:t>
            </a:r>
          </a:p>
          <a:p>
            <a:r>
              <a:rPr lang="en-US" sz="3600" dirty="0">
                <a:latin typeface="Baskerville Old Face" panose="02020602080505020303" pitchFamily="18" charset="0"/>
              </a:rPr>
              <a:t>Employees are </a:t>
            </a:r>
            <a:r>
              <a:rPr lang="en-US" sz="3600" b="1" u="sng" dirty="0">
                <a:latin typeface="Baskerville Old Face" panose="02020602080505020303" pitchFamily="18" charset="0"/>
              </a:rPr>
              <a:t>strongly encouraged </a:t>
            </a:r>
            <a:r>
              <a:rPr lang="en-US" sz="3600" dirty="0">
                <a:latin typeface="Baskerville Old Face" panose="02020602080505020303" pitchFamily="18" charset="0"/>
              </a:rPr>
              <a:t>to report any incidents of harassment involving a co-worker.</a:t>
            </a:r>
          </a:p>
          <a:p>
            <a:r>
              <a:rPr lang="en-US" sz="3600" b="1" i="1" dirty="0">
                <a:effectLst>
                  <a:outerShdw blurRad="38100" dist="38100" dir="2700000" algn="tl">
                    <a:srgbClr val="000000">
                      <a:alpha val="43137"/>
                    </a:srgbClr>
                  </a:outerShdw>
                </a:effectLst>
                <a:latin typeface="Baskerville Old Face" panose="02020602080505020303" pitchFamily="18" charset="0"/>
              </a:rPr>
              <a:t>If you see something, say something</a:t>
            </a:r>
            <a:r>
              <a:rPr lang="en-US" sz="3600" dirty="0">
                <a:latin typeface="Baskerville Old Face" panose="02020602080505020303" pitchFamily="18" charset="0"/>
              </a:rPr>
              <a:t>.</a:t>
            </a:r>
          </a:p>
        </p:txBody>
      </p:sp>
      <p:sp>
        <p:nvSpPr>
          <p:cNvPr id="4" name="Slide Number Placeholder 3">
            <a:extLst>
              <a:ext uri="{FF2B5EF4-FFF2-40B4-BE49-F238E27FC236}">
                <a16:creationId xmlns:a16="http://schemas.microsoft.com/office/drawing/2014/main" id="{96134372-72EB-45B1-8655-1FCA2B9939FA}"/>
              </a:ext>
            </a:extLst>
          </p:cNvPr>
          <p:cNvSpPr>
            <a:spLocks noGrp="1"/>
          </p:cNvSpPr>
          <p:nvPr>
            <p:ph type="sldNum" sz="quarter" idx="12"/>
          </p:nvPr>
        </p:nvSpPr>
        <p:spPr/>
        <p:txBody>
          <a:bodyPr/>
          <a:lstStyle/>
          <a:p>
            <a:fld id="{43C79F15-7592-4F33-89BF-155CE9228277}" type="slidenum">
              <a:rPr lang="en-US" smtClean="0"/>
              <a:t>29</a:t>
            </a:fld>
            <a:endParaRPr lang="en-US" dirty="0"/>
          </a:p>
        </p:txBody>
      </p:sp>
    </p:spTree>
    <p:extLst>
      <p:ext uri="{BB962C8B-B14F-4D97-AF65-F5344CB8AC3E}">
        <p14:creationId xmlns:p14="http://schemas.microsoft.com/office/powerpoint/2010/main" val="140467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17C4-AB9A-418A-B8F7-A03FFDB12533}"/>
              </a:ext>
            </a:extLst>
          </p:cNvPr>
          <p:cNvSpPr>
            <a:spLocks noGrp="1"/>
          </p:cNvSpPr>
          <p:nvPr>
            <p:ph type="title"/>
          </p:nvPr>
        </p:nvSpPr>
        <p:spPr/>
        <p:txBody>
          <a:bodyPr>
            <a:noAutofit/>
          </a:bodyPr>
          <a:lstStyle/>
          <a:p>
            <a:r>
              <a:rPr lang="en-US" sz="3600" b="1" dirty="0">
                <a:solidFill>
                  <a:schemeClr val="accent2"/>
                </a:solidFill>
                <a:latin typeface="Baskerville Old Face" panose="02020602080505020303" pitchFamily="18" charset="0"/>
              </a:rPr>
              <a:t>AGENDA</a:t>
            </a:r>
          </a:p>
        </p:txBody>
      </p:sp>
      <p:sp>
        <p:nvSpPr>
          <p:cNvPr id="3" name="Content Placeholder 2">
            <a:extLst>
              <a:ext uri="{FF2B5EF4-FFF2-40B4-BE49-F238E27FC236}">
                <a16:creationId xmlns:a16="http://schemas.microsoft.com/office/drawing/2014/main" id="{30237452-9880-497F-A6E7-829DDB6ED831}"/>
              </a:ext>
            </a:extLst>
          </p:cNvPr>
          <p:cNvSpPr>
            <a:spLocks noGrp="1"/>
          </p:cNvSpPr>
          <p:nvPr>
            <p:ph idx="1"/>
          </p:nvPr>
        </p:nvSpPr>
        <p:spPr>
          <a:xfrm>
            <a:off x="457200" y="1403350"/>
            <a:ext cx="8229600" cy="5180012"/>
          </a:xfrm>
        </p:spPr>
        <p:txBody>
          <a:bodyPr>
            <a:normAutofit lnSpcReduction="10000"/>
          </a:bodyPr>
          <a:lstStyle/>
          <a:p>
            <a:r>
              <a:rPr lang="en-US" sz="3000" dirty="0">
                <a:latin typeface="Baskerville Old Face" panose="02020602080505020303" pitchFamily="18" charset="0"/>
              </a:rPr>
              <a:t>Laws prohibiting harassment of employees and students.</a:t>
            </a:r>
          </a:p>
          <a:p>
            <a:r>
              <a:rPr lang="en-US" sz="3000" dirty="0">
                <a:latin typeface="Baskerville Old Face" panose="02020602080505020303" pitchFamily="18" charset="0"/>
              </a:rPr>
              <a:t>What is unlawful harassment.</a:t>
            </a:r>
          </a:p>
          <a:p>
            <a:r>
              <a:rPr lang="en-US" sz="3000" dirty="0">
                <a:latin typeface="Baskerville Old Face" panose="02020602080505020303" pitchFamily="18" charset="0"/>
              </a:rPr>
              <a:t>Sexual Harassment.</a:t>
            </a:r>
          </a:p>
          <a:p>
            <a:r>
              <a:rPr lang="en-US" sz="3000" dirty="0">
                <a:latin typeface="Baskerville Old Face" panose="02020602080505020303" pitchFamily="18" charset="0"/>
              </a:rPr>
              <a:t>District Policies.</a:t>
            </a:r>
          </a:p>
          <a:p>
            <a:r>
              <a:rPr lang="en-US" sz="3000" dirty="0">
                <a:latin typeface="Baskerville Old Face" panose="02020602080505020303" pitchFamily="18" charset="0"/>
              </a:rPr>
              <a:t>What to do if you have a complaint.</a:t>
            </a:r>
          </a:p>
          <a:p>
            <a:r>
              <a:rPr lang="en-US" sz="3000" dirty="0">
                <a:latin typeface="Baskerville Old Face" panose="02020602080505020303" pitchFamily="18" charset="0"/>
              </a:rPr>
              <a:t>What to do if you witness harassment or learn of a report of harassment.</a:t>
            </a:r>
          </a:p>
          <a:p>
            <a:r>
              <a:rPr lang="en-US" sz="3000" dirty="0">
                <a:latin typeface="Baskerville Old Face" panose="02020602080505020303" pitchFamily="18" charset="0"/>
              </a:rPr>
              <a:t>District response to harassment.</a:t>
            </a:r>
          </a:p>
          <a:p>
            <a:r>
              <a:rPr lang="en-US" sz="3000" dirty="0">
                <a:latin typeface="Baskerville Old Face" panose="02020602080505020303" pitchFamily="18" charset="0"/>
              </a:rPr>
              <a:t>Prohibition on retaliation.</a:t>
            </a:r>
          </a:p>
          <a:p>
            <a:pPr marL="457200" lvl="1" indent="0">
              <a:buNone/>
            </a:pPr>
            <a:endParaRPr lang="en-US" dirty="0"/>
          </a:p>
          <a:p>
            <a:pPr lvl="1">
              <a:buFont typeface="Arial" panose="020B0604020202020204" pitchFamily="34" charset="0"/>
              <a:buChar char="•"/>
            </a:pPr>
            <a:endParaRPr lang="en-US" dirty="0"/>
          </a:p>
          <a:p>
            <a:pPr lvl="1">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89AD8CA6-6D8F-4BBB-9267-AF6648D162D1}"/>
              </a:ext>
            </a:extLst>
          </p:cNvPr>
          <p:cNvSpPr>
            <a:spLocks noGrp="1"/>
          </p:cNvSpPr>
          <p:nvPr>
            <p:ph type="sldNum" sz="quarter" idx="12"/>
          </p:nvPr>
        </p:nvSpPr>
        <p:spPr/>
        <p:txBody>
          <a:bodyPr/>
          <a:lstStyle/>
          <a:p>
            <a:fld id="{43C79F15-7592-4F33-89BF-155CE9228277}" type="slidenum">
              <a:rPr lang="en-US" smtClean="0"/>
              <a:t>3</a:t>
            </a:fld>
            <a:endParaRPr lang="en-US" dirty="0"/>
          </a:p>
        </p:txBody>
      </p:sp>
    </p:spTree>
    <p:extLst>
      <p:ext uri="{BB962C8B-B14F-4D97-AF65-F5344CB8AC3E}">
        <p14:creationId xmlns:p14="http://schemas.microsoft.com/office/powerpoint/2010/main" val="502763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537" y="3886200"/>
            <a:ext cx="5171872" cy="2743200"/>
          </a:xfrm>
        </p:spPr>
        <p:txBody>
          <a:bodyPr>
            <a:normAutofit/>
          </a:bodyPr>
          <a:lstStyle/>
          <a:p>
            <a:pPr lvl="1">
              <a:buFont typeface="Wingdings" panose="05000000000000000000" pitchFamily="2" charset="2"/>
              <a:buChar char="§"/>
            </a:pPr>
            <a:r>
              <a:rPr lang="en-US" b="1" dirty="0">
                <a:latin typeface="Baskerville Old Face" panose="02020602080505020303" pitchFamily="18" charset="0"/>
              </a:rPr>
              <a:t>Intervene</a:t>
            </a:r>
            <a:r>
              <a:rPr lang="en-US" dirty="0">
                <a:latin typeface="Baskerville Old Face" panose="02020602080505020303" pitchFamily="18" charset="0"/>
              </a:rPr>
              <a:t> to stop events </a:t>
            </a:r>
            <a:r>
              <a:rPr lang="en-US" i="1" u="sng" dirty="0">
                <a:latin typeface="Baskerville Old Face" panose="02020602080505020303" pitchFamily="18" charset="0"/>
              </a:rPr>
              <a:t>before</a:t>
            </a:r>
            <a:r>
              <a:rPr lang="en-US" dirty="0">
                <a:latin typeface="Baskerville Old Face" panose="02020602080505020303" pitchFamily="18" charset="0"/>
              </a:rPr>
              <a:t> they happen;</a:t>
            </a:r>
          </a:p>
          <a:p>
            <a:pPr lvl="1">
              <a:buFont typeface="Wingdings" panose="05000000000000000000" pitchFamily="2" charset="2"/>
              <a:buChar char="§"/>
            </a:pPr>
            <a:r>
              <a:rPr lang="en-US" b="1" dirty="0">
                <a:latin typeface="Baskerville Old Face" panose="02020602080505020303" pitchFamily="18" charset="0"/>
              </a:rPr>
              <a:t>Intervene</a:t>
            </a:r>
            <a:r>
              <a:rPr lang="en-US" dirty="0">
                <a:latin typeface="Baskerville Old Face" panose="02020602080505020303" pitchFamily="18" charset="0"/>
              </a:rPr>
              <a:t> </a:t>
            </a:r>
            <a:r>
              <a:rPr lang="en-US" i="1" u="sng" dirty="0">
                <a:latin typeface="Baskerville Old Face" panose="02020602080505020303" pitchFamily="18" charset="0"/>
              </a:rPr>
              <a:t>while</a:t>
            </a:r>
            <a:r>
              <a:rPr lang="en-US" dirty="0">
                <a:latin typeface="Baskerville Old Face" panose="02020602080505020303" pitchFamily="18" charset="0"/>
              </a:rPr>
              <a:t> they are happening; or </a:t>
            </a:r>
          </a:p>
          <a:p>
            <a:pPr lvl="1">
              <a:buFont typeface="Wingdings" panose="05000000000000000000" pitchFamily="2" charset="2"/>
              <a:buChar char="§"/>
            </a:pPr>
            <a:r>
              <a:rPr lang="en-US" b="1" dirty="0">
                <a:latin typeface="Baskerville Old Face" panose="02020602080505020303" pitchFamily="18" charset="0"/>
              </a:rPr>
              <a:t>Deal</a:t>
            </a:r>
            <a:r>
              <a:rPr lang="en-US" dirty="0">
                <a:latin typeface="Baskerville Old Face" panose="02020602080505020303" pitchFamily="18" charset="0"/>
              </a:rPr>
              <a:t> with the outcome </a:t>
            </a:r>
            <a:r>
              <a:rPr lang="en-US" i="1" u="sng" dirty="0">
                <a:latin typeface="Baskerville Old Face" panose="02020602080505020303" pitchFamily="18" charset="0"/>
              </a:rPr>
              <a:t>after</a:t>
            </a:r>
            <a:r>
              <a:rPr lang="en-US" dirty="0">
                <a:latin typeface="Baskerville Old Face" panose="02020602080505020303" pitchFamily="18" charset="0"/>
              </a:rPr>
              <a:t>. </a:t>
            </a:r>
          </a:p>
          <a:p>
            <a:endParaRPr lang="en-US" dirty="0">
              <a:latin typeface="Baskerville Old Face" panose="02020602080505020303"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85539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600200"/>
            <a:ext cx="3962400" cy="3170099"/>
          </a:xfrm>
          <a:prstGeom prst="rect">
            <a:avLst/>
          </a:prstGeom>
          <a:noFill/>
        </p:spPr>
        <p:txBody>
          <a:bodyPr wrap="square" rtlCol="0">
            <a:spAutoFit/>
          </a:bodyPr>
          <a:lstStyle/>
          <a:p>
            <a:r>
              <a:rPr lang="en-US" sz="3200" b="1" i="1" u="sng" dirty="0">
                <a:latin typeface="Baskerville Old Face" panose="02020602080505020303" pitchFamily="18" charset="0"/>
              </a:rPr>
              <a:t>Bystander</a:t>
            </a:r>
            <a:r>
              <a:rPr lang="en-US" sz="2800" dirty="0">
                <a:latin typeface="Baskerville Old Face" panose="02020602080505020303" pitchFamily="18" charset="0"/>
              </a:rPr>
              <a:t>: An individual who observes harassment or discrimination. They are not directly involved but have a choice to intervene, speak up or do something about it.</a:t>
            </a:r>
          </a:p>
        </p:txBody>
      </p:sp>
      <p:sp>
        <p:nvSpPr>
          <p:cNvPr id="7" name="Title 1"/>
          <p:cNvSpPr>
            <a:spLocks noGrp="1"/>
          </p:cNvSpPr>
          <p:nvPr>
            <p:ph type="title"/>
          </p:nvPr>
        </p:nvSpPr>
        <p:spPr>
          <a:xfrm>
            <a:off x="-14590" y="-25940"/>
            <a:ext cx="9143999" cy="1150069"/>
          </a:xfrm>
          <a:gradFill>
            <a:gsLst>
              <a:gs pos="15000">
                <a:schemeClr val="tx1">
                  <a:lumMod val="65000"/>
                  <a:lumOff val="35000"/>
                </a:schemeClr>
              </a:gs>
              <a:gs pos="100000">
                <a:schemeClr val="tx2">
                  <a:lumMod val="65000"/>
                  <a:lumOff val="35000"/>
                  <a:alpha val="0"/>
                </a:schemeClr>
              </a:gs>
            </a:gsLst>
            <a:lin ang="2700000" scaled="1"/>
          </a:gradFill>
          <a:ln>
            <a:noFill/>
          </a:ln>
        </p:spPr>
        <p:style>
          <a:lnRef idx="1">
            <a:schemeClr val="accent2"/>
          </a:lnRef>
          <a:fillRef idx="3">
            <a:schemeClr val="accent2"/>
          </a:fillRef>
          <a:effectRef idx="2">
            <a:schemeClr val="accent2"/>
          </a:effectRef>
          <a:fontRef idx="minor">
            <a:schemeClr val="lt1"/>
          </a:fontRef>
        </p:style>
        <p:txBody>
          <a:bodyPr>
            <a:noAutofit/>
          </a:bodyPr>
          <a:lstStyle/>
          <a:p>
            <a:r>
              <a:rPr lang="en-US" sz="4000" b="1" u="sng" dirty="0">
                <a:latin typeface="Baskerville Old Face" panose="02020602080505020303" pitchFamily="18" charset="0"/>
              </a:rPr>
              <a:t>Bystander Obligations </a:t>
            </a:r>
            <a:endParaRPr lang="en-US" sz="4000" u="sng" dirty="0">
              <a:latin typeface="Baskerville Old Face" panose="02020602080505020303" pitchFamily="18" charset="0"/>
            </a:endParaRPr>
          </a:p>
        </p:txBody>
      </p:sp>
      <p:sp>
        <p:nvSpPr>
          <p:cNvPr id="2" name="Slide Number Placeholder 1">
            <a:extLst>
              <a:ext uri="{FF2B5EF4-FFF2-40B4-BE49-F238E27FC236}">
                <a16:creationId xmlns:a16="http://schemas.microsoft.com/office/drawing/2014/main" id="{7528CFFB-CFD7-4133-8DA4-B5779396D108}"/>
              </a:ext>
            </a:extLst>
          </p:cNvPr>
          <p:cNvSpPr>
            <a:spLocks noGrp="1"/>
          </p:cNvSpPr>
          <p:nvPr>
            <p:ph type="sldNum" sz="quarter" idx="12"/>
          </p:nvPr>
        </p:nvSpPr>
        <p:spPr/>
        <p:txBody>
          <a:bodyPr/>
          <a:lstStyle/>
          <a:p>
            <a:fld id="{43C79F15-7592-4F33-89BF-155CE9228277}" type="slidenum">
              <a:rPr lang="en-US" smtClean="0"/>
              <a:t>30</a:t>
            </a:fld>
            <a:endParaRPr lang="en-US" dirty="0"/>
          </a:p>
        </p:txBody>
      </p:sp>
    </p:spTree>
    <p:extLst>
      <p:ext uri="{BB962C8B-B14F-4D97-AF65-F5344CB8AC3E}">
        <p14:creationId xmlns:p14="http://schemas.microsoft.com/office/powerpoint/2010/main" val="322150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368" y="160338"/>
            <a:ext cx="3886200" cy="5965825"/>
          </a:xfrm>
        </p:spPr>
        <p:txBody>
          <a:bodyPr/>
          <a:lstStyle/>
          <a:p>
            <a:pPr marL="0" indent="0">
              <a:buNone/>
            </a:pPr>
            <a:r>
              <a:rPr lang="en-US" sz="4000" b="1" u="sng" dirty="0">
                <a:latin typeface="Baskerville Old Face" panose="02020602080505020303" pitchFamily="18" charset="0"/>
              </a:rPr>
              <a:t>Active Intervention: </a:t>
            </a:r>
          </a:p>
          <a:p>
            <a:r>
              <a:rPr lang="en-US" sz="3600" dirty="0">
                <a:latin typeface="Baskerville Old Face" panose="02020602080505020303" pitchFamily="18" charset="0"/>
              </a:rPr>
              <a:t>Engage the perpetrator; or </a:t>
            </a:r>
          </a:p>
          <a:p>
            <a:r>
              <a:rPr lang="en-US" sz="3600" dirty="0">
                <a:latin typeface="Baskerville Old Face" panose="02020602080505020303" pitchFamily="18" charset="0"/>
              </a:rPr>
              <a:t>Engage the victim;</a:t>
            </a:r>
          </a:p>
          <a:p>
            <a:r>
              <a:rPr lang="en-US" sz="3600" dirty="0">
                <a:latin typeface="Baskerville Old Face" panose="02020602080505020303" pitchFamily="18" charset="0"/>
              </a:rPr>
              <a:t>Engage other bystanders; </a:t>
            </a:r>
          </a:p>
          <a:p>
            <a:r>
              <a:rPr lang="en-US" sz="3600" dirty="0">
                <a:latin typeface="Baskerville Old Face" panose="02020602080505020303" pitchFamily="18" charset="0"/>
              </a:rPr>
              <a:t>Engage a supervisor. </a:t>
            </a:r>
          </a:p>
          <a:p>
            <a:pPr marL="457200" lvl="1" indent="0">
              <a:buNone/>
            </a:pPr>
            <a:endParaRPr lang="en-US" dirty="0"/>
          </a:p>
          <a:p>
            <a:endParaRPr lang="en-US" dirty="0"/>
          </a:p>
          <a:p>
            <a:pPr marL="457200" lvl="1" indent="0">
              <a:buNone/>
            </a:pPr>
            <a:endParaRPr lang="en-US" dirty="0"/>
          </a:p>
        </p:txBody>
      </p:sp>
      <p:sp>
        <p:nvSpPr>
          <p:cNvPr id="4" name="AutoShape 4" descr="Image result for take 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155574" y="6012597"/>
            <a:ext cx="7388226" cy="461665"/>
          </a:xfrm>
          <a:prstGeom prst="rect">
            <a:avLst/>
          </a:prstGeom>
          <a:noFill/>
        </p:spPr>
        <p:txBody>
          <a:bodyPr wrap="square" rtlCol="0">
            <a:spAutoFit/>
          </a:bodyPr>
          <a:lstStyle/>
          <a:p>
            <a:r>
              <a:rPr lang="en-US" sz="2400" i="1" dirty="0">
                <a:latin typeface="Baskerville Old Face" panose="02020602080505020303" pitchFamily="18" charset="0"/>
              </a:rPr>
              <a:t>*Call 911 if there’s an imminent danger</a:t>
            </a:r>
            <a:r>
              <a:rPr lang="en-US" dirty="0"/>
              <a:t>. </a:t>
            </a:r>
          </a:p>
        </p:txBody>
      </p:sp>
      <p:sp>
        <p:nvSpPr>
          <p:cNvPr id="2" name="Slide Number Placeholder 1">
            <a:extLst>
              <a:ext uri="{FF2B5EF4-FFF2-40B4-BE49-F238E27FC236}">
                <a16:creationId xmlns:a16="http://schemas.microsoft.com/office/drawing/2014/main" id="{BC375CE2-F8E6-4070-9650-BBFC15B765CF}"/>
              </a:ext>
            </a:extLst>
          </p:cNvPr>
          <p:cNvSpPr>
            <a:spLocks noGrp="1"/>
          </p:cNvSpPr>
          <p:nvPr>
            <p:ph type="sldNum" sz="quarter" idx="12"/>
          </p:nvPr>
        </p:nvSpPr>
        <p:spPr/>
        <p:txBody>
          <a:bodyPr/>
          <a:lstStyle/>
          <a:p>
            <a:fld id="{43C79F15-7592-4F33-89BF-155CE9228277}" type="slidenum">
              <a:rPr lang="en-US" smtClean="0"/>
              <a:t>31</a:t>
            </a:fld>
            <a:endParaRPr lang="en-US" dirty="0"/>
          </a:p>
        </p:txBody>
      </p:sp>
      <p:sp>
        <p:nvSpPr>
          <p:cNvPr id="8" name="Content Placeholder 2">
            <a:extLst>
              <a:ext uri="{FF2B5EF4-FFF2-40B4-BE49-F238E27FC236}">
                <a16:creationId xmlns:a16="http://schemas.microsoft.com/office/drawing/2014/main" id="{EDC0FD9E-756A-41FA-B307-7BEECEC17444}"/>
              </a:ext>
            </a:extLst>
          </p:cNvPr>
          <p:cNvSpPr txBox="1">
            <a:spLocks/>
          </p:cNvSpPr>
          <p:nvPr/>
        </p:nvSpPr>
        <p:spPr>
          <a:xfrm>
            <a:off x="4800600" y="189700"/>
            <a:ext cx="3886200" cy="62873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300" b="1" u="sng" dirty="0">
                <a:latin typeface="Baskerville Old Face" panose="02020602080505020303" pitchFamily="18" charset="0"/>
              </a:rPr>
              <a:t>Passive Intervention: </a:t>
            </a:r>
          </a:p>
          <a:p>
            <a:r>
              <a:rPr lang="en-US" sz="3600" dirty="0">
                <a:latin typeface="Baskerville Old Face" panose="02020602080505020303" pitchFamily="18" charset="0"/>
              </a:rPr>
              <a:t>Create a distraction.</a:t>
            </a:r>
          </a:p>
          <a:p>
            <a:r>
              <a:rPr lang="en-US" sz="3600" dirty="0">
                <a:latin typeface="Baskerville Old Face" panose="02020602080505020303" pitchFamily="18" charset="0"/>
              </a:rPr>
              <a:t>Do something silly but safe. Pretend to trip and fall, or spill your cup of coffee.</a:t>
            </a:r>
          </a:p>
          <a:p>
            <a:r>
              <a:rPr lang="en-US" sz="3600" dirty="0">
                <a:latin typeface="Baskerville Old Face" panose="02020602080505020303" pitchFamily="18" charset="0"/>
              </a:rPr>
              <a:t>The perpetrator and the victim will likely divert their attention to you.</a:t>
            </a:r>
          </a:p>
          <a:p>
            <a:pPr marL="457200" lvl="1" indent="0">
              <a:buFont typeface="Arial" panose="020B0604020202020204" pitchFamily="34" charset="0"/>
              <a:buNone/>
            </a:pPr>
            <a:endParaRPr lang="en-US" dirty="0"/>
          </a:p>
          <a:p>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24225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tamp response required in red ⬇ Vector Image by © kchungtw | Vector Stock  72813317">
            <a:extLst>
              <a:ext uri="{FF2B5EF4-FFF2-40B4-BE49-F238E27FC236}">
                <a16:creationId xmlns:a16="http://schemas.microsoft.com/office/drawing/2014/main" id="{25A88EAA-1190-4D8B-9F9F-C5991A665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0759"/>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9757" y="1676400"/>
            <a:ext cx="8229600" cy="4876800"/>
          </a:xfrm>
        </p:spPr>
        <p:txBody>
          <a:bodyPr>
            <a:normAutofit fontScale="92500" lnSpcReduction="20000"/>
          </a:bodyPr>
          <a:lstStyle/>
          <a:p>
            <a:r>
              <a:rPr lang="en-US" dirty="0">
                <a:latin typeface="Baskerville Old Face" panose="02020602080505020303" pitchFamily="18" charset="0"/>
              </a:rPr>
              <a:t>The District </a:t>
            </a:r>
            <a:r>
              <a:rPr lang="en-US" b="1" u="sng" dirty="0">
                <a:latin typeface="Baskerville Old Face" panose="02020602080505020303" pitchFamily="18" charset="0"/>
              </a:rPr>
              <a:t>must</a:t>
            </a:r>
            <a:r>
              <a:rPr lang="en-US" dirty="0">
                <a:latin typeface="Baskerville Old Face" panose="02020602080505020303" pitchFamily="18" charset="0"/>
              </a:rPr>
              <a:t> respond to reports of sexual and other unlawful harassment or discrimination.</a:t>
            </a:r>
          </a:p>
          <a:p>
            <a:r>
              <a:rPr lang="en-US" dirty="0">
                <a:latin typeface="Baskerville Old Face" panose="02020602080505020303" pitchFamily="18" charset="0"/>
              </a:rPr>
              <a:t>An investigation will be initiated as soon as practical after receipt of the complaint. </a:t>
            </a:r>
          </a:p>
          <a:p>
            <a:r>
              <a:rPr lang="en-US" dirty="0">
                <a:latin typeface="Baskerville Old Face" panose="02020602080505020303" pitchFamily="18" charset="0"/>
              </a:rPr>
              <a:t>The investigation may consist of: </a:t>
            </a:r>
          </a:p>
          <a:p>
            <a:pPr marL="1085850" lvl="1" indent="-457200">
              <a:buFont typeface="Wingdings" panose="05000000000000000000" pitchFamily="2" charset="2"/>
              <a:buChar char="ü"/>
            </a:pPr>
            <a:r>
              <a:rPr lang="en-US" sz="3200" dirty="0">
                <a:latin typeface="Baskerville Old Face" panose="02020602080505020303" pitchFamily="18" charset="0"/>
              </a:rPr>
              <a:t>reviewing any relevant documents, emails, phone records;</a:t>
            </a:r>
          </a:p>
          <a:p>
            <a:pPr marL="1085850" lvl="1" indent="-457200">
              <a:buFont typeface="Wingdings" panose="05000000000000000000" pitchFamily="2" charset="2"/>
              <a:buChar char="ü"/>
            </a:pPr>
            <a:r>
              <a:rPr lang="en-US" sz="3200" dirty="0">
                <a:latin typeface="Baskerville Old Face" panose="02020602080505020303" pitchFamily="18" charset="0"/>
              </a:rPr>
              <a:t>speaking with involved parties; </a:t>
            </a:r>
          </a:p>
          <a:p>
            <a:pPr marL="1085850" lvl="1" indent="-457200">
              <a:buFont typeface="Wingdings" panose="05000000000000000000" pitchFamily="2" charset="2"/>
              <a:buChar char="ü"/>
            </a:pPr>
            <a:r>
              <a:rPr lang="en-US" sz="3200" dirty="0">
                <a:latin typeface="Baskerville Old Face" panose="02020602080505020303" pitchFamily="18" charset="0"/>
              </a:rPr>
              <a:t>making factual findings; and</a:t>
            </a:r>
          </a:p>
          <a:p>
            <a:pPr marL="1085850" lvl="1" indent="-457200">
              <a:buFont typeface="Wingdings" panose="05000000000000000000" pitchFamily="2" charset="2"/>
              <a:buChar char="ü"/>
            </a:pPr>
            <a:r>
              <a:rPr lang="en-US" sz="3200" dirty="0">
                <a:latin typeface="Baskerville Old Face" panose="02020602080505020303" pitchFamily="18" charset="0"/>
              </a:rPr>
              <a:t>notifying the involved parties of completion of investigation and any final determination. </a:t>
            </a:r>
          </a:p>
          <a:p>
            <a:endParaRPr lang="en-US" dirty="0">
              <a:latin typeface="Baskerville Old Face" panose="02020602080505020303" pitchFamily="18" charset="0"/>
            </a:endParaRPr>
          </a:p>
        </p:txBody>
      </p:sp>
      <p:sp>
        <p:nvSpPr>
          <p:cNvPr id="4" name="TextBox 3"/>
          <p:cNvSpPr txBox="1"/>
          <p:nvPr/>
        </p:nvSpPr>
        <p:spPr>
          <a:xfrm>
            <a:off x="439757" y="617813"/>
            <a:ext cx="7696200" cy="677108"/>
          </a:xfrm>
          <a:prstGeom prst="rect">
            <a:avLst/>
          </a:prstGeom>
          <a:noFill/>
        </p:spPr>
        <p:txBody>
          <a:bodyPr wrap="square" rtlCol="0">
            <a:spAutoFit/>
          </a:bodyPr>
          <a:lstStyle/>
          <a:p>
            <a:r>
              <a:rPr lang="en-US" sz="3800" dirty="0">
                <a:solidFill>
                  <a:srgbClr val="C00000"/>
                </a:solidFill>
                <a:latin typeface="Baskerville Old Face" panose="02020602080505020303" pitchFamily="18" charset="0"/>
              </a:rPr>
              <a:t> </a:t>
            </a:r>
            <a:r>
              <a:rPr lang="en-US" sz="3800" b="1" u="sng" dirty="0">
                <a:solidFill>
                  <a:srgbClr val="C00000"/>
                </a:solidFill>
                <a:latin typeface="Baskerville Old Face" panose="02020602080505020303" pitchFamily="18" charset="0"/>
              </a:rPr>
              <a:t>Response to Complaints</a:t>
            </a:r>
          </a:p>
        </p:txBody>
      </p:sp>
      <p:sp>
        <p:nvSpPr>
          <p:cNvPr id="2" name="Slide Number Placeholder 1">
            <a:extLst>
              <a:ext uri="{FF2B5EF4-FFF2-40B4-BE49-F238E27FC236}">
                <a16:creationId xmlns:a16="http://schemas.microsoft.com/office/drawing/2014/main" id="{E967EAE8-D17C-4349-AE68-147C11196D4A}"/>
              </a:ext>
            </a:extLst>
          </p:cNvPr>
          <p:cNvSpPr>
            <a:spLocks noGrp="1"/>
          </p:cNvSpPr>
          <p:nvPr>
            <p:ph type="sldNum" sz="quarter" idx="12"/>
          </p:nvPr>
        </p:nvSpPr>
        <p:spPr/>
        <p:txBody>
          <a:bodyPr/>
          <a:lstStyle/>
          <a:p>
            <a:fld id="{43C79F15-7592-4F33-89BF-155CE9228277}" type="slidenum">
              <a:rPr lang="en-US" smtClean="0"/>
              <a:t>32</a:t>
            </a:fld>
            <a:endParaRPr lang="en-US" dirty="0"/>
          </a:p>
        </p:txBody>
      </p:sp>
    </p:spTree>
    <p:extLst>
      <p:ext uri="{BB962C8B-B14F-4D97-AF65-F5344CB8AC3E}">
        <p14:creationId xmlns:p14="http://schemas.microsoft.com/office/powerpoint/2010/main" val="208659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9DD17-C9F4-4A63-803B-7838F4F5D799}"/>
              </a:ext>
            </a:extLst>
          </p:cNvPr>
          <p:cNvSpPr>
            <a:spLocks noGrp="1"/>
          </p:cNvSpPr>
          <p:nvPr>
            <p:ph type="title"/>
          </p:nvPr>
        </p:nvSpPr>
        <p:spPr>
          <a:xfrm>
            <a:off x="457200" y="274638"/>
            <a:ext cx="8229600" cy="1143000"/>
          </a:xfrm>
        </p:spPr>
        <p:txBody>
          <a:bodyPr/>
          <a:lstStyle/>
          <a:p>
            <a:r>
              <a:rPr lang="en-US" b="1" u="sng" dirty="0">
                <a:solidFill>
                  <a:srgbClr val="C00000"/>
                </a:solidFill>
                <a:latin typeface="Baskerville Old Face" panose="02020602080505020303" pitchFamily="18" charset="0"/>
              </a:rPr>
              <a:t>Disciplinary Action – Employees</a:t>
            </a:r>
          </a:p>
        </p:txBody>
      </p:sp>
      <p:sp>
        <p:nvSpPr>
          <p:cNvPr id="3" name="Content Placeholder 2"/>
          <p:cNvSpPr>
            <a:spLocks noGrp="1"/>
          </p:cNvSpPr>
          <p:nvPr>
            <p:ph idx="1"/>
          </p:nvPr>
        </p:nvSpPr>
        <p:spPr>
          <a:xfrm>
            <a:off x="457200" y="1828801"/>
            <a:ext cx="8229600" cy="4892673"/>
          </a:xfrm>
        </p:spPr>
        <p:txBody>
          <a:bodyPr>
            <a:normAutofit/>
          </a:bodyPr>
          <a:lstStyle/>
          <a:p>
            <a:r>
              <a:rPr lang="en-US" dirty="0">
                <a:latin typeface="Baskerville Old Face" panose="02020602080505020303" pitchFamily="18" charset="0"/>
              </a:rPr>
              <a:t>The District will take all actions necessary to stop harassment and/or discrimination. </a:t>
            </a:r>
          </a:p>
          <a:p>
            <a:r>
              <a:rPr lang="en-US" dirty="0">
                <a:latin typeface="Baskerville Old Face" panose="02020602080505020303" pitchFamily="18" charset="0"/>
              </a:rPr>
              <a:t>Appropriate discipline can be anything from a verbal warning to termination. Must be consistent with applicable laws and any collective bargaining agreement. </a:t>
            </a:r>
          </a:p>
          <a:p>
            <a:r>
              <a:rPr lang="en-US" dirty="0">
                <a:latin typeface="Baskerville Old Face" panose="02020602080505020303" pitchFamily="18" charset="0"/>
              </a:rPr>
              <a:t>Other remedial action may include a change in job assignments or shift schedule, and/or a “do not contact” order. </a:t>
            </a:r>
          </a:p>
        </p:txBody>
      </p:sp>
      <p:sp>
        <p:nvSpPr>
          <p:cNvPr id="2" name="Slide Number Placeholder 1">
            <a:extLst>
              <a:ext uri="{FF2B5EF4-FFF2-40B4-BE49-F238E27FC236}">
                <a16:creationId xmlns:a16="http://schemas.microsoft.com/office/drawing/2014/main" id="{C59EDC4E-FE1A-4DD8-882B-53156E28CBCF}"/>
              </a:ext>
            </a:extLst>
          </p:cNvPr>
          <p:cNvSpPr>
            <a:spLocks noGrp="1"/>
          </p:cNvSpPr>
          <p:nvPr>
            <p:ph type="sldNum" sz="quarter" idx="12"/>
          </p:nvPr>
        </p:nvSpPr>
        <p:spPr/>
        <p:txBody>
          <a:bodyPr/>
          <a:lstStyle/>
          <a:p>
            <a:fld id="{43C79F15-7592-4F33-89BF-155CE9228277}" type="slidenum">
              <a:rPr lang="en-US" smtClean="0"/>
              <a:t>33</a:t>
            </a:fld>
            <a:endParaRPr lang="en-US" dirty="0"/>
          </a:p>
        </p:txBody>
      </p:sp>
    </p:spTree>
    <p:extLst>
      <p:ext uri="{BB962C8B-B14F-4D97-AF65-F5344CB8AC3E}">
        <p14:creationId xmlns:p14="http://schemas.microsoft.com/office/powerpoint/2010/main" val="143142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426DF-B794-4C74-8213-61AC5E45821D}"/>
              </a:ext>
            </a:extLst>
          </p:cNvPr>
          <p:cNvSpPr>
            <a:spLocks noGrp="1"/>
          </p:cNvSpPr>
          <p:nvPr>
            <p:ph type="title"/>
          </p:nvPr>
        </p:nvSpPr>
        <p:spPr>
          <a:xfrm>
            <a:off x="457200" y="274638"/>
            <a:ext cx="8229600" cy="1143000"/>
          </a:xfrm>
        </p:spPr>
        <p:txBody>
          <a:bodyPr/>
          <a:lstStyle/>
          <a:p>
            <a:r>
              <a:rPr lang="en-US" b="1" u="sng" dirty="0">
                <a:solidFill>
                  <a:srgbClr val="C00000"/>
                </a:solidFill>
                <a:latin typeface="Baskerville Old Face" panose="02020602080505020303" pitchFamily="18" charset="0"/>
              </a:rPr>
              <a:t>Disciplinary Action – Students</a:t>
            </a:r>
          </a:p>
        </p:txBody>
      </p:sp>
      <p:sp>
        <p:nvSpPr>
          <p:cNvPr id="3" name="Content Placeholder 2"/>
          <p:cNvSpPr>
            <a:spLocks noGrp="1"/>
          </p:cNvSpPr>
          <p:nvPr>
            <p:ph idx="1"/>
          </p:nvPr>
        </p:nvSpPr>
        <p:spPr>
          <a:xfrm>
            <a:off x="457200" y="1524000"/>
            <a:ext cx="8229600" cy="5059362"/>
          </a:xfrm>
        </p:spPr>
        <p:txBody>
          <a:bodyPr>
            <a:normAutofit/>
          </a:bodyPr>
          <a:lstStyle/>
          <a:p>
            <a:r>
              <a:rPr lang="en-US" sz="3600" dirty="0">
                <a:latin typeface="Baskerville Old Face" panose="02020602080505020303" pitchFamily="18" charset="0"/>
              </a:rPr>
              <a:t>Student offenders will receive in-school guidance and, if appropriate, disciplinary action in accordance with the Code of Conduct. </a:t>
            </a:r>
          </a:p>
          <a:p>
            <a:r>
              <a:rPr lang="en-US" sz="3600" dirty="0">
                <a:latin typeface="Baskerville Old Face" panose="02020602080505020303" pitchFamily="18" charset="0"/>
              </a:rPr>
              <a:t>Remedial action including a change of class schedule or bus transportation.</a:t>
            </a:r>
          </a:p>
          <a:p>
            <a:r>
              <a:rPr lang="en-US" sz="3600" dirty="0">
                <a:latin typeface="Baskerville Old Face" panose="02020602080505020303" pitchFamily="18" charset="0"/>
              </a:rPr>
              <a:t>A “do not contact” order may also be imposed.</a:t>
            </a:r>
          </a:p>
        </p:txBody>
      </p:sp>
      <p:sp>
        <p:nvSpPr>
          <p:cNvPr id="2" name="Slide Number Placeholder 1">
            <a:extLst>
              <a:ext uri="{FF2B5EF4-FFF2-40B4-BE49-F238E27FC236}">
                <a16:creationId xmlns:a16="http://schemas.microsoft.com/office/drawing/2014/main" id="{C59EDC4E-FE1A-4DD8-882B-53156E28CBCF}"/>
              </a:ext>
            </a:extLst>
          </p:cNvPr>
          <p:cNvSpPr>
            <a:spLocks noGrp="1"/>
          </p:cNvSpPr>
          <p:nvPr>
            <p:ph type="sldNum" sz="quarter" idx="12"/>
          </p:nvPr>
        </p:nvSpPr>
        <p:spPr/>
        <p:txBody>
          <a:bodyPr/>
          <a:lstStyle/>
          <a:p>
            <a:fld id="{43C79F15-7592-4F33-89BF-155CE9228277}" type="slidenum">
              <a:rPr lang="en-US" smtClean="0"/>
              <a:t>34</a:t>
            </a:fld>
            <a:endParaRPr lang="en-US" dirty="0"/>
          </a:p>
        </p:txBody>
      </p:sp>
    </p:spTree>
    <p:extLst>
      <p:ext uri="{BB962C8B-B14F-4D97-AF65-F5344CB8AC3E}">
        <p14:creationId xmlns:p14="http://schemas.microsoft.com/office/powerpoint/2010/main" val="287469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426DF-B794-4C74-8213-61AC5E45821D}"/>
              </a:ext>
            </a:extLst>
          </p:cNvPr>
          <p:cNvSpPr>
            <a:spLocks noGrp="1"/>
          </p:cNvSpPr>
          <p:nvPr>
            <p:ph type="title"/>
          </p:nvPr>
        </p:nvSpPr>
        <p:spPr>
          <a:xfrm>
            <a:off x="457200" y="274638"/>
            <a:ext cx="8229600" cy="1143000"/>
          </a:xfrm>
        </p:spPr>
        <p:txBody>
          <a:bodyPr/>
          <a:lstStyle/>
          <a:p>
            <a:r>
              <a:rPr lang="en-US" b="1" u="sng" dirty="0">
                <a:solidFill>
                  <a:srgbClr val="C00000"/>
                </a:solidFill>
                <a:latin typeface="Baskerville Old Face" panose="02020602080505020303" pitchFamily="18" charset="0"/>
              </a:rPr>
              <a:t>Disciplinary Action – Students</a:t>
            </a:r>
          </a:p>
        </p:txBody>
      </p:sp>
      <p:sp>
        <p:nvSpPr>
          <p:cNvPr id="3" name="Content Placeholder 2"/>
          <p:cNvSpPr>
            <a:spLocks noGrp="1"/>
          </p:cNvSpPr>
          <p:nvPr>
            <p:ph idx="1"/>
          </p:nvPr>
        </p:nvSpPr>
        <p:spPr>
          <a:xfrm>
            <a:off x="457200" y="3810000"/>
            <a:ext cx="8229600" cy="2871280"/>
          </a:xfrm>
        </p:spPr>
        <p:txBody>
          <a:bodyPr>
            <a:normAutofit/>
          </a:bodyPr>
          <a:lstStyle/>
          <a:p>
            <a:r>
              <a:rPr lang="en-US" dirty="0">
                <a:latin typeface="Baskerville Old Face" panose="02020602080505020303" pitchFamily="18" charset="0"/>
              </a:rPr>
              <a:t>Before taking </a:t>
            </a:r>
            <a:r>
              <a:rPr lang="en-US" b="1" u="sng" dirty="0">
                <a:solidFill>
                  <a:srgbClr val="FF0000"/>
                </a:solidFill>
                <a:latin typeface="Baskerville Old Face" panose="02020602080505020303" pitchFamily="18" charset="0"/>
              </a:rPr>
              <a:t>any</a:t>
            </a:r>
            <a:r>
              <a:rPr lang="en-US" dirty="0">
                <a:latin typeface="Baskerville Old Face" panose="02020602080505020303" pitchFamily="18" charset="0"/>
              </a:rPr>
              <a:t> student disciplinary action for sexual harassment, building principals must first confer with the Title IX Coordinator. </a:t>
            </a:r>
          </a:p>
          <a:p>
            <a:r>
              <a:rPr lang="en-US" dirty="0">
                <a:latin typeface="Baskerville Old Face" panose="02020602080505020303" pitchFamily="18" charset="0"/>
              </a:rPr>
              <a:t>Different process may be required.</a:t>
            </a:r>
          </a:p>
        </p:txBody>
      </p:sp>
      <p:sp>
        <p:nvSpPr>
          <p:cNvPr id="2" name="Slide Number Placeholder 1">
            <a:extLst>
              <a:ext uri="{FF2B5EF4-FFF2-40B4-BE49-F238E27FC236}">
                <a16:creationId xmlns:a16="http://schemas.microsoft.com/office/drawing/2014/main" id="{C59EDC4E-FE1A-4DD8-882B-53156E28CBCF}"/>
              </a:ext>
            </a:extLst>
          </p:cNvPr>
          <p:cNvSpPr>
            <a:spLocks noGrp="1"/>
          </p:cNvSpPr>
          <p:nvPr>
            <p:ph type="sldNum" sz="quarter" idx="12"/>
          </p:nvPr>
        </p:nvSpPr>
        <p:spPr/>
        <p:txBody>
          <a:bodyPr/>
          <a:lstStyle/>
          <a:p>
            <a:fld id="{43C79F15-7592-4F33-89BF-155CE9228277}" type="slidenum">
              <a:rPr lang="en-US" smtClean="0"/>
              <a:t>35</a:t>
            </a:fld>
            <a:endParaRPr lang="en-US" dirty="0"/>
          </a:p>
        </p:txBody>
      </p:sp>
      <p:pic>
        <p:nvPicPr>
          <p:cNvPr id="3078" name="Picture 6" descr="Stop Sign Clip Art Stock Illustrations – 4,047 Stop Sign Clip Art Stock  Illustrations, Vectors &amp; Clipart - Dreamstime">
            <a:extLst>
              <a:ext uri="{FF2B5EF4-FFF2-40B4-BE49-F238E27FC236}">
                <a16:creationId xmlns:a16="http://schemas.microsoft.com/office/drawing/2014/main" id="{F7FAFDDB-7576-4AD4-9FCD-F7114C341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14176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21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349"/>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altLang="en-US" sz="3600" b="1" dirty="0">
                <a:latin typeface="Baskerville Old Face" panose="02020602080505020303" pitchFamily="18" charset="0"/>
              </a:rPr>
              <a:t>Question Number 1</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122250" y="1344931"/>
            <a:ext cx="8875918" cy="5436869"/>
          </a:xfrm>
        </p:spPr>
        <p:txBody>
          <a:bodyPr>
            <a:normAutofit/>
          </a:bodyPr>
          <a:lstStyle/>
          <a:p>
            <a:pPr marL="0" indent="0">
              <a:spcBef>
                <a:spcPct val="0"/>
              </a:spcBef>
              <a:buFont typeface="Wingdings" pitchFamily="2" charset="2"/>
              <a:buNone/>
            </a:pPr>
            <a:r>
              <a:rPr lang="en-US" altLang="en-US" sz="2600" dirty="0">
                <a:latin typeface="Baskerville Old Face" panose="02020602080505020303" pitchFamily="18" charset="0"/>
                <a:cs typeface="Times New Roman" pitchFamily="18" charset="0"/>
              </a:rPr>
              <a:t>Li Yan's coworker Ralph has just been through a divorce. He drops comments on a few occasions that he is lonely and needs to find a new girlfriend. Li Yan and Ralph have been friendly in the past and have had lunch together in local restaurants on many occasions. Ralph asks Li Yan to go on a date with him—dinner and a movie. Li Yan likes Ralph and agrees to go out with him. </a:t>
            </a:r>
          </a:p>
          <a:p>
            <a:pPr marL="0" indent="0">
              <a:spcBef>
                <a:spcPct val="0"/>
              </a:spcBef>
              <a:buFont typeface="Wingdings" pitchFamily="2" charset="2"/>
              <a:buNone/>
            </a:pPr>
            <a:endParaRPr lang="en-US" altLang="en-US" sz="2600" dirty="0">
              <a:latin typeface="Baskerville Old Face" panose="02020602080505020303" pitchFamily="18" charset="0"/>
              <a:cs typeface="Times New Roman" pitchFamily="18" charset="0"/>
            </a:endParaRPr>
          </a:p>
          <a:p>
            <a:pPr marL="0" indent="0">
              <a:spcBef>
                <a:spcPct val="0"/>
              </a:spcBef>
              <a:buFont typeface="Wingdings" pitchFamily="2" charset="2"/>
              <a:buNone/>
            </a:pPr>
            <a:r>
              <a:rPr lang="en-US" altLang="en-US" sz="2600" b="1" dirty="0">
                <a:latin typeface="Baskerville Old Face" panose="02020602080505020303" pitchFamily="18" charset="0"/>
                <a:cs typeface="Times New Roman" pitchFamily="18" charset="0"/>
              </a:rPr>
              <a:t>When Ralph first asked Li Yan for a date, this was sexual harassment. </a:t>
            </a:r>
          </a:p>
          <a:p>
            <a:pPr marL="0" indent="0">
              <a:spcBef>
                <a:spcPct val="0"/>
              </a:spcBef>
              <a:buFont typeface="Wingdings" pitchFamily="2" charset="2"/>
              <a:buNone/>
            </a:pPr>
            <a:endParaRPr lang="en-US" altLang="en-US" sz="2600" b="1" dirty="0">
              <a:latin typeface="Baskerville Old Face" panose="02020602080505020303" pitchFamily="18" charset="0"/>
              <a:cs typeface="Times New Roman" pitchFamily="18" charset="0"/>
            </a:endParaRPr>
          </a:p>
          <a:p>
            <a:pPr marL="0" indent="0">
              <a:spcBef>
                <a:spcPct val="0"/>
              </a:spcBef>
              <a:buFont typeface="Wingdings" pitchFamily="2" charset="2"/>
              <a:buNone/>
            </a:pPr>
            <a:r>
              <a:rPr lang="en-US" altLang="en-US" sz="2600" b="1" dirty="0">
                <a:latin typeface="Baskerville Old Face" panose="02020602080505020303" pitchFamily="18" charset="0"/>
                <a:cs typeface="Times New Roman" pitchFamily="18" charset="0"/>
              </a:rPr>
              <a:t>True or False?</a:t>
            </a:r>
            <a:endParaRPr lang="en-US" altLang="en-US" sz="2600" dirty="0">
              <a:latin typeface="Baskerville Old Face" panose="02020602080505020303" pitchFamily="18" charset="0"/>
              <a:cs typeface="Times New Roman" pitchFamily="18" charset="0"/>
            </a:endParaRP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8171A27-31BE-4985-A256-715EEC6FE6A3}"/>
              </a:ext>
            </a:extLst>
          </p:cNvPr>
          <p:cNvSpPr>
            <a:spLocks noGrp="1"/>
          </p:cNvSpPr>
          <p:nvPr>
            <p:ph type="sldNum" sz="quarter" idx="12"/>
          </p:nvPr>
        </p:nvSpPr>
        <p:spPr/>
        <p:txBody>
          <a:bodyPr/>
          <a:lstStyle/>
          <a:p>
            <a:fld id="{43C79F15-7592-4F33-89BF-155CE9228277}" type="slidenum">
              <a:rPr lang="en-US" smtClean="0"/>
              <a:t>36</a:t>
            </a:fld>
            <a:endParaRPr lang="en-US" dirty="0"/>
          </a:p>
        </p:txBody>
      </p:sp>
    </p:spTree>
    <p:extLst>
      <p:ext uri="{BB962C8B-B14F-4D97-AF65-F5344CB8AC3E}">
        <p14:creationId xmlns:p14="http://schemas.microsoft.com/office/powerpoint/2010/main" val="3600343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349"/>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altLang="en-US" sz="3600" b="1" dirty="0">
                <a:latin typeface="Baskerville Old Face" panose="02020602080505020303" pitchFamily="18" charset="0"/>
              </a:rPr>
              <a:t>Question Number 1</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122250" y="1344931"/>
            <a:ext cx="8875918" cy="5436869"/>
          </a:xfrm>
        </p:spPr>
        <p:txBody>
          <a:bodyPr>
            <a:normAutofit/>
          </a:bodyPr>
          <a:lstStyle/>
          <a:p>
            <a:pPr marL="0" indent="0">
              <a:spcBef>
                <a:spcPct val="0"/>
              </a:spcBef>
              <a:buFont typeface="Wingdings" pitchFamily="2" charset="2"/>
              <a:buNone/>
            </a:pPr>
            <a:r>
              <a:rPr lang="en-US" altLang="en-US" sz="2600" b="1" i="1" dirty="0">
                <a:latin typeface="Baskerville Old Face" panose="02020602080505020303" pitchFamily="18" charset="0"/>
                <a:cs typeface="Times New Roman" pitchFamily="18" charset="0"/>
              </a:rPr>
              <a:t>When Ralph first asked Li Yan for a date, this was sexual harassment. </a:t>
            </a:r>
          </a:p>
          <a:p>
            <a:pPr marL="0" indent="0">
              <a:spcBef>
                <a:spcPct val="0"/>
              </a:spcBef>
              <a:buFont typeface="Wingdings" pitchFamily="2" charset="2"/>
              <a:buNone/>
            </a:pPr>
            <a:r>
              <a:rPr lang="en-US" altLang="en-US" sz="2600" b="1" i="1" dirty="0">
                <a:latin typeface="Baskerville Old Face" panose="02020602080505020303" pitchFamily="18" charset="0"/>
                <a:cs typeface="Times New Roman" pitchFamily="18" charset="0"/>
              </a:rPr>
              <a:t>True or False?</a:t>
            </a:r>
          </a:p>
          <a:p>
            <a:pPr marL="0" indent="0">
              <a:spcBef>
                <a:spcPct val="0"/>
              </a:spcBef>
              <a:buFont typeface="Wingdings" pitchFamily="2" charset="2"/>
              <a:buNone/>
            </a:pPr>
            <a:endParaRPr lang="en-US" altLang="en-US" sz="2600" dirty="0">
              <a:latin typeface="Baskerville Old Face" panose="02020602080505020303" pitchFamily="18" charset="0"/>
              <a:cs typeface="Times New Roman" pitchFamily="18" charset="0"/>
            </a:endParaRPr>
          </a:p>
          <a:p>
            <a:pPr marL="0" indent="0">
              <a:spcBef>
                <a:spcPct val="0"/>
              </a:spcBef>
              <a:buFont typeface="Wingdings" pitchFamily="2" charset="2"/>
              <a:buNone/>
            </a:pPr>
            <a:endParaRPr lang="en-US" altLang="en-US" sz="2600" dirty="0">
              <a:latin typeface="Baskerville Old Face" panose="02020602080505020303" pitchFamily="18" charset="0"/>
              <a:cs typeface="Times New Roman" pitchFamily="18" charset="0"/>
            </a:endParaRPr>
          </a:p>
          <a:p>
            <a:pPr marL="0" indent="0">
              <a:spcBef>
                <a:spcPct val="0"/>
              </a:spcBef>
              <a:buFont typeface="Wingdings" pitchFamily="2" charset="2"/>
              <a:buNone/>
            </a:pPr>
            <a:r>
              <a:rPr lang="en-US" altLang="en-US" sz="2600" dirty="0">
                <a:latin typeface="Baskerville Old Face" panose="02020602080505020303" pitchFamily="18" charset="0"/>
                <a:cs typeface="Times New Roman" pitchFamily="18" charset="0"/>
              </a:rPr>
              <a:t>FALSE: Ralph's initial comments about looking for a girlfriend and asking Li Yan, a coworker, for a date are not sexual harassment. Even if Li Yan had turned Ralph down for the first date, Ralph had done nothing wrong by asking for a date and by making occasional comments that are not sexually explicit about his personal life.</a:t>
            </a: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8171A27-31BE-4985-A256-715EEC6FE6A3}"/>
              </a:ext>
            </a:extLst>
          </p:cNvPr>
          <p:cNvSpPr>
            <a:spLocks noGrp="1"/>
          </p:cNvSpPr>
          <p:nvPr>
            <p:ph type="sldNum" sz="quarter" idx="12"/>
          </p:nvPr>
        </p:nvSpPr>
        <p:spPr/>
        <p:txBody>
          <a:bodyPr/>
          <a:lstStyle/>
          <a:p>
            <a:fld id="{43C79F15-7592-4F33-89BF-155CE9228277}" type="slidenum">
              <a:rPr lang="en-US" smtClean="0"/>
              <a:t>37</a:t>
            </a:fld>
            <a:endParaRPr lang="en-US" dirty="0"/>
          </a:p>
        </p:txBody>
      </p:sp>
    </p:spTree>
    <p:extLst>
      <p:ext uri="{BB962C8B-B14F-4D97-AF65-F5344CB8AC3E}">
        <p14:creationId xmlns:p14="http://schemas.microsoft.com/office/powerpoint/2010/main" val="337929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2</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190893" y="1371600"/>
            <a:ext cx="8760133" cy="5479915"/>
          </a:xfrm>
        </p:spPr>
        <p:txBody>
          <a:bodyPr>
            <a:normAutofit fontScale="32500" lnSpcReduction="20000"/>
          </a:bodyPr>
          <a:lstStyle/>
          <a:p>
            <a:pPr marL="0" indent="0">
              <a:lnSpc>
                <a:spcPct val="120000"/>
              </a:lnSpc>
              <a:spcBef>
                <a:spcPts val="0"/>
              </a:spcBef>
              <a:buNone/>
              <a:defRPr/>
            </a:pPr>
            <a:r>
              <a:rPr lang="en-US" sz="8800" dirty="0">
                <a:latin typeface="Baskerville Old Face" panose="02020602080505020303" pitchFamily="18" charset="0"/>
                <a:cs typeface="Arial" charset="0"/>
              </a:rPr>
              <a:t>Li Yan enjoys her date with Ralph but decides that a relationship is not a good idea. She thanks Ralph for a nice time, but explains that she does not want to have a relationship with him. Ralph waits two weeks and then starts pressuring Li Yan for more dates. She refuses, but Ralph does not stop. He keeps asking her to go out with him.</a:t>
            </a:r>
          </a:p>
          <a:p>
            <a:pPr marL="0" indent="0">
              <a:lnSpc>
                <a:spcPct val="120000"/>
              </a:lnSpc>
              <a:spcBef>
                <a:spcPts val="0"/>
              </a:spcBef>
              <a:buNone/>
              <a:defRPr/>
            </a:pPr>
            <a:endParaRPr lang="en-US" sz="8800" dirty="0">
              <a:latin typeface="Baskerville Old Face" panose="02020602080505020303" pitchFamily="18" charset="0"/>
              <a:cs typeface="Arial" charset="0"/>
            </a:endParaRPr>
          </a:p>
          <a:p>
            <a:pPr marL="0" indent="0">
              <a:lnSpc>
                <a:spcPct val="120000"/>
              </a:lnSpc>
              <a:spcBef>
                <a:spcPts val="0"/>
              </a:spcBef>
              <a:spcAft>
                <a:spcPts val="600"/>
              </a:spcAft>
              <a:buNone/>
              <a:defRPr/>
            </a:pPr>
            <a:r>
              <a:rPr lang="en-US" sz="8800" b="1" dirty="0">
                <a:latin typeface="Baskerville Old Face" panose="02020602080505020303" pitchFamily="18" charset="0"/>
                <a:cs typeface="Arial" charset="0"/>
              </a:rPr>
              <a:t>Question 2. Li Yan cannot complain of sexual harassment because she went on a date with Ralph.</a:t>
            </a:r>
          </a:p>
          <a:p>
            <a:pPr marL="0" indent="0">
              <a:lnSpc>
                <a:spcPct val="120000"/>
              </a:lnSpc>
              <a:spcBef>
                <a:spcPts val="0"/>
              </a:spcBef>
              <a:spcAft>
                <a:spcPts val="600"/>
              </a:spcAft>
              <a:buNone/>
              <a:defRPr/>
            </a:pPr>
            <a:r>
              <a:rPr lang="en-US" sz="8800" b="1" dirty="0">
                <a:latin typeface="Baskerville Old Face" panose="02020602080505020303" pitchFamily="18" charset="0"/>
                <a:cs typeface="Arial" charset="0"/>
              </a:rPr>
              <a:t>True or False?</a:t>
            </a:r>
            <a:endParaRPr lang="en-US" dirty="0">
              <a:latin typeface="Georgia" panose="02040502050405020303" pitchFamily="18" charset="0"/>
              <a:cs typeface="Arial" charset="0"/>
            </a:endParaRP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38</a:t>
            </a:fld>
            <a:endParaRPr lang="en-US" dirty="0"/>
          </a:p>
        </p:txBody>
      </p:sp>
    </p:spTree>
    <p:extLst>
      <p:ext uri="{BB962C8B-B14F-4D97-AF65-F5344CB8AC3E}">
        <p14:creationId xmlns:p14="http://schemas.microsoft.com/office/powerpoint/2010/main" val="3498331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2</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190893" y="1371600"/>
            <a:ext cx="8760133" cy="5479915"/>
          </a:xfrm>
        </p:spPr>
        <p:txBody>
          <a:bodyPr>
            <a:normAutofit fontScale="92500" lnSpcReduction="20000"/>
          </a:bodyPr>
          <a:lstStyle/>
          <a:p>
            <a:pPr marL="0" indent="0">
              <a:lnSpc>
                <a:spcPct val="120000"/>
              </a:lnSpc>
              <a:spcBef>
                <a:spcPts val="0"/>
              </a:spcBef>
              <a:spcAft>
                <a:spcPts val="600"/>
              </a:spcAft>
              <a:buNone/>
              <a:defRPr/>
            </a:pPr>
            <a:r>
              <a:rPr lang="en-US" sz="3400" b="1" i="1" dirty="0">
                <a:latin typeface="Baskerville Old Face" panose="02020602080505020303" pitchFamily="18" charset="0"/>
                <a:cs typeface="Arial" charset="0"/>
              </a:rPr>
              <a:t>Question 2. Li Yan cannot complain of sexual harassment because she went on a date with Ralph.</a:t>
            </a:r>
          </a:p>
          <a:p>
            <a:pPr marL="0" indent="0">
              <a:lnSpc>
                <a:spcPct val="120000"/>
              </a:lnSpc>
              <a:spcBef>
                <a:spcPts val="0"/>
              </a:spcBef>
              <a:spcAft>
                <a:spcPts val="600"/>
              </a:spcAft>
              <a:buNone/>
              <a:defRPr/>
            </a:pPr>
            <a:r>
              <a:rPr lang="en-US" sz="3400" b="1" i="1" dirty="0">
                <a:latin typeface="Baskerville Old Face" panose="02020602080505020303" pitchFamily="18" charset="0"/>
                <a:cs typeface="Arial" charset="0"/>
              </a:rPr>
              <a:t>True or False?</a:t>
            </a:r>
          </a:p>
          <a:p>
            <a:pPr marL="0" indent="0">
              <a:lnSpc>
                <a:spcPct val="120000"/>
              </a:lnSpc>
              <a:spcBef>
                <a:spcPts val="0"/>
              </a:spcBef>
              <a:spcAft>
                <a:spcPts val="600"/>
              </a:spcAft>
              <a:buNone/>
              <a:defRPr/>
            </a:pPr>
            <a:r>
              <a:rPr lang="en-US" dirty="0">
                <a:latin typeface="Baskerville Old Face" panose="02020602080505020303" pitchFamily="18" charset="0"/>
                <a:cs typeface="Arial" charset="0"/>
              </a:rPr>
              <a:t>FALSE: Being friendly, going on a date, or even having a prior relationship with a coworker does not</a:t>
            </a:r>
          </a:p>
          <a:p>
            <a:pPr marL="0" indent="0">
              <a:lnSpc>
                <a:spcPct val="120000"/>
              </a:lnSpc>
              <a:spcBef>
                <a:spcPts val="0"/>
              </a:spcBef>
              <a:spcAft>
                <a:spcPts val="600"/>
              </a:spcAft>
              <a:buNone/>
              <a:defRPr/>
            </a:pPr>
            <a:r>
              <a:rPr lang="en-US" dirty="0">
                <a:latin typeface="Baskerville Old Face" panose="02020602080505020303" pitchFamily="18" charset="0"/>
                <a:cs typeface="Arial" charset="0"/>
              </a:rPr>
              <a:t>mean that a coworker has a right to behave as Ralph did toward Li Yan. She has to continue working</a:t>
            </a:r>
          </a:p>
          <a:p>
            <a:pPr marL="0" indent="0">
              <a:lnSpc>
                <a:spcPct val="120000"/>
              </a:lnSpc>
              <a:spcBef>
                <a:spcPts val="0"/>
              </a:spcBef>
              <a:spcAft>
                <a:spcPts val="600"/>
              </a:spcAft>
              <a:buNone/>
              <a:defRPr/>
            </a:pPr>
            <a:r>
              <a:rPr lang="en-US" dirty="0">
                <a:latin typeface="Baskerville Old Face" panose="02020602080505020303" pitchFamily="18" charset="0"/>
                <a:cs typeface="Arial" charset="0"/>
              </a:rPr>
              <a:t>with Ralph, and he must respect her wishes and not engage in behavior that has now become</a:t>
            </a:r>
          </a:p>
          <a:p>
            <a:pPr marL="0" indent="0">
              <a:lnSpc>
                <a:spcPct val="120000"/>
              </a:lnSpc>
              <a:spcBef>
                <a:spcPts val="0"/>
              </a:spcBef>
              <a:spcAft>
                <a:spcPts val="600"/>
              </a:spcAft>
              <a:buNone/>
              <a:defRPr/>
            </a:pPr>
            <a:r>
              <a:rPr lang="en-US" dirty="0">
                <a:latin typeface="Baskerville Old Face" panose="02020602080505020303" pitchFamily="18" charset="0"/>
                <a:cs typeface="Arial" charset="0"/>
              </a:rPr>
              <a:t>inappropriate for the workplace.</a:t>
            </a:r>
          </a:p>
          <a:p>
            <a:pPr marL="0" indent="0">
              <a:lnSpc>
                <a:spcPct val="120000"/>
              </a:lnSpc>
              <a:spcBef>
                <a:spcPts val="0"/>
              </a:spcBef>
              <a:spcAft>
                <a:spcPts val="600"/>
              </a:spcAft>
              <a:buNone/>
              <a:defRPr/>
            </a:pPr>
            <a:endParaRPr lang="en-US" dirty="0">
              <a:latin typeface="Georgia" panose="02040502050405020303" pitchFamily="18" charset="0"/>
              <a:cs typeface="Arial" charset="0"/>
            </a:endParaRP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39</a:t>
            </a:fld>
            <a:endParaRPr lang="en-US" dirty="0"/>
          </a:p>
        </p:txBody>
      </p:sp>
    </p:spTree>
    <p:extLst>
      <p:ext uri="{BB962C8B-B14F-4D97-AF65-F5344CB8AC3E}">
        <p14:creationId xmlns:p14="http://schemas.microsoft.com/office/powerpoint/2010/main" val="271353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17C4-AB9A-418A-B8F7-A03FFDB12533}"/>
              </a:ext>
            </a:extLst>
          </p:cNvPr>
          <p:cNvSpPr>
            <a:spLocks noGrp="1"/>
          </p:cNvSpPr>
          <p:nvPr>
            <p:ph type="title"/>
          </p:nvPr>
        </p:nvSpPr>
        <p:spPr/>
        <p:txBody>
          <a:bodyPr>
            <a:noAutofit/>
          </a:bodyPr>
          <a:lstStyle/>
          <a:p>
            <a:r>
              <a:rPr lang="en-US" sz="3600" b="1" dirty="0">
                <a:solidFill>
                  <a:schemeClr val="accent2"/>
                </a:solidFill>
                <a:latin typeface="Baskerville Old Face" panose="02020602080505020303" pitchFamily="18" charset="0"/>
              </a:rPr>
              <a:t>Laws Governing Harassment of </a:t>
            </a:r>
            <a:br>
              <a:rPr lang="en-US" sz="3600" b="1" dirty="0">
                <a:solidFill>
                  <a:schemeClr val="accent2"/>
                </a:solidFill>
                <a:latin typeface="Baskerville Old Face" panose="02020602080505020303" pitchFamily="18" charset="0"/>
              </a:rPr>
            </a:br>
            <a:r>
              <a:rPr lang="en-US" sz="3600" b="1" dirty="0">
                <a:solidFill>
                  <a:schemeClr val="accent2"/>
                </a:solidFill>
                <a:latin typeface="Baskerville Old Face" panose="02020602080505020303" pitchFamily="18" charset="0"/>
              </a:rPr>
              <a:t>Employees and Students</a:t>
            </a:r>
          </a:p>
        </p:txBody>
      </p:sp>
      <p:sp>
        <p:nvSpPr>
          <p:cNvPr id="3" name="Content Placeholder 2">
            <a:extLst>
              <a:ext uri="{FF2B5EF4-FFF2-40B4-BE49-F238E27FC236}">
                <a16:creationId xmlns:a16="http://schemas.microsoft.com/office/drawing/2014/main" id="{30237452-9880-497F-A6E7-829DDB6ED831}"/>
              </a:ext>
            </a:extLst>
          </p:cNvPr>
          <p:cNvSpPr>
            <a:spLocks noGrp="1"/>
          </p:cNvSpPr>
          <p:nvPr>
            <p:ph idx="1"/>
          </p:nvPr>
        </p:nvSpPr>
        <p:spPr>
          <a:xfrm>
            <a:off x="457200" y="1403350"/>
            <a:ext cx="8229600" cy="4953000"/>
          </a:xfrm>
        </p:spPr>
        <p:txBody>
          <a:bodyPr>
            <a:normAutofit/>
          </a:bodyPr>
          <a:lstStyle/>
          <a:p>
            <a:r>
              <a:rPr lang="en-US" b="1" u="sng" dirty="0">
                <a:latin typeface="Baskerville Old Face" panose="02020602080505020303" pitchFamily="18" charset="0"/>
              </a:rPr>
              <a:t>State</a:t>
            </a:r>
          </a:p>
          <a:p>
            <a:r>
              <a:rPr lang="en-US" sz="2800" u="sng" dirty="0">
                <a:latin typeface="Baskerville Old Face" panose="02020602080505020303" pitchFamily="18" charset="0"/>
              </a:rPr>
              <a:t>Dignity for All Students Act (DASA) </a:t>
            </a:r>
          </a:p>
          <a:p>
            <a:pPr lvl="1">
              <a:buFont typeface="Arial" panose="020B0604020202020204" pitchFamily="34" charset="0"/>
              <a:buChar char="•"/>
            </a:pPr>
            <a:r>
              <a:rPr lang="en-US" sz="2400" dirty="0">
                <a:latin typeface="Baskerville Old Face" panose="02020602080505020303" pitchFamily="18" charset="0"/>
              </a:rPr>
              <a:t>Students only, all forms of discrimination and harassment.</a:t>
            </a:r>
          </a:p>
          <a:p>
            <a:r>
              <a:rPr lang="en-US" sz="2800" u="sng" dirty="0">
                <a:latin typeface="Baskerville Old Face" panose="02020602080505020303" pitchFamily="18" charset="0"/>
              </a:rPr>
              <a:t>New York State Human Rights Law </a:t>
            </a:r>
          </a:p>
          <a:p>
            <a:pPr lvl="1">
              <a:buFont typeface="Arial" panose="020B0604020202020204" pitchFamily="34" charset="0"/>
              <a:buChar char="•"/>
            </a:pPr>
            <a:r>
              <a:rPr lang="en-US" sz="2400" dirty="0">
                <a:latin typeface="Baskerville Old Face" panose="02020602080505020303" pitchFamily="18" charset="0"/>
              </a:rPr>
              <a:t>Employees.</a:t>
            </a:r>
          </a:p>
          <a:p>
            <a:pPr lvl="1">
              <a:buFont typeface="Arial" panose="020B0604020202020204" pitchFamily="34" charset="0"/>
              <a:buChar char="•"/>
            </a:pPr>
            <a:r>
              <a:rPr lang="en-US" sz="2400" dirty="0">
                <a:latin typeface="Baskerville Old Face" panose="02020602080505020303" pitchFamily="18" charset="0"/>
              </a:rPr>
              <a:t>Students too, since 2019.</a:t>
            </a:r>
          </a:p>
          <a:p>
            <a:pPr lvl="1">
              <a:buFont typeface="Arial" panose="020B0604020202020204" pitchFamily="34" charset="0"/>
              <a:buChar char="•"/>
            </a:pPr>
            <a:r>
              <a:rPr lang="en-US" sz="2400" dirty="0">
                <a:latin typeface="Baskerville Old Face" panose="02020602080505020303" pitchFamily="18" charset="0"/>
              </a:rPr>
              <a:t>All forms of discrimination and harassment.</a:t>
            </a:r>
          </a:p>
        </p:txBody>
      </p:sp>
      <p:sp>
        <p:nvSpPr>
          <p:cNvPr id="4" name="Slide Number Placeholder 3">
            <a:extLst>
              <a:ext uri="{FF2B5EF4-FFF2-40B4-BE49-F238E27FC236}">
                <a16:creationId xmlns:a16="http://schemas.microsoft.com/office/drawing/2014/main" id="{89AD8CA6-6D8F-4BBB-9267-AF6648D162D1}"/>
              </a:ext>
            </a:extLst>
          </p:cNvPr>
          <p:cNvSpPr>
            <a:spLocks noGrp="1"/>
          </p:cNvSpPr>
          <p:nvPr>
            <p:ph type="sldNum" sz="quarter" idx="12"/>
          </p:nvPr>
        </p:nvSpPr>
        <p:spPr/>
        <p:txBody>
          <a:bodyPr/>
          <a:lstStyle/>
          <a:p>
            <a:fld id="{43C79F15-7592-4F33-89BF-155CE9228277}" type="slidenum">
              <a:rPr lang="en-US" smtClean="0"/>
              <a:t>4</a:t>
            </a:fld>
            <a:endParaRPr lang="en-US" dirty="0"/>
          </a:p>
        </p:txBody>
      </p:sp>
    </p:spTree>
    <p:extLst>
      <p:ext uri="{BB962C8B-B14F-4D97-AF65-F5344CB8AC3E}">
        <p14:creationId xmlns:p14="http://schemas.microsoft.com/office/powerpoint/2010/main" val="898363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3</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190893" y="1371600"/>
            <a:ext cx="8760133" cy="5479915"/>
          </a:xfrm>
        </p:spPr>
        <p:txBody>
          <a:bodyPr>
            <a:normAutofit fontScale="25000" lnSpcReduction="20000"/>
          </a:bodyPr>
          <a:lstStyle/>
          <a:p>
            <a:pPr marL="0" indent="0">
              <a:lnSpc>
                <a:spcPct val="120000"/>
              </a:lnSpc>
              <a:spcBef>
                <a:spcPts val="0"/>
              </a:spcBef>
              <a:buNone/>
              <a:defRPr/>
            </a:pPr>
            <a:r>
              <a:rPr lang="en-US" sz="8800" dirty="0">
                <a:latin typeface="Baskerville Old Face" panose="02020602080505020303" pitchFamily="18" charset="0"/>
                <a:cs typeface="Arial" charset="0"/>
              </a:rPr>
              <a:t>Li Yan complains to her supervisor, and the supervisor (as required) reports her complaint to the person designated by her employer to receive complaints. Ralph is questioned about his behavior and he apologizes. He is instructed by the designated person to stop. Ralph stops for a while but then</a:t>
            </a:r>
          </a:p>
          <a:p>
            <a:pPr marL="0" indent="0">
              <a:lnSpc>
                <a:spcPct val="120000"/>
              </a:lnSpc>
              <a:spcBef>
                <a:spcPts val="0"/>
              </a:spcBef>
              <a:buNone/>
              <a:defRPr/>
            </a:pPr>
            <a:r>
              <a:rPr lang="en-US" sz="8800" dirty="0">
                <a:latin typeface="Baskerville Old Face" panose="02020602080505020303" pitchFamily="18" charset="0"/>
                <a:cs typeface="Arial" charset="0"/>
              </a:rPr>
              <a:t>starts leaving little gifts for Li Yan on her desk with accompanying love notes. The love notes are not overtly offensive, but Ralph's behavior is starting to make Li Yan nervous, as she is afraid he may start stalking her.</a:t>
            </a:r>
          </a:p>
          <a:p>
            <a:pPr marL="0" indent="0">
              <a:lnSpc>
                <a:spcPct val="120000"/>
              </a:lnSpc>
              <a:spcBef>
                <a:spcPts val="0"/>
              </a:spcBef>
              <a:spcAft>
                <a:spcPts val="600"/>
              </a:spcAft>
              <a:buNone/>
              <a:defRPr/>
            </a:pPr>
            <a:endParaRPr lang="en-US" sz="8800" b="1" dirty="0">
              <a:latin typeface="Baskerville Old Face" panose="02020602080505020303" pitchFamily="18" charset="0"/>
              <a:cs typeface="Arial" charset="0"/>
            </a:endParaRPr>
          </a:p>
          <a:p>
            <a:pPr marL="0" indent="0">
              <a:lnSpc>
                <a:spcPct val="120000"/>
              </a:lnSpc>
              <a:spcBef>
                <a:spcPts val="0"/>
              </a:spcBef>
              <a:spcAft>
                <a:spcPts val="600"/>
              </a:spcAft>
              <a:buNone/>
              <a:defRPr/>
            </a:pPr>
            <a:r>
              <a:rPr lang="en-US" sz="8800" b="1" dirty="0">
                <a:latin typeface="Baskerville Old Face" panose="02020602080505020303" pitchFamily="18" charset="0"/>
                <a:cs typeface="Arial" charset="0"/>
              </a:rPr>
              <a:t>Question 3. Ralph's subsequent behavior with gifts and love notes is not sexual harassment because he has stopped asking Li Yan for dates as instructed. He is just being nice to Li Yan because he likes her. </a:t>
            </a:r>
          </a:p>
          <a:p>
            <a:pPr marL="0" indent="0">
              <a:lnSpc>
                <a:spcPct val="120000"/>
              </a:lnSpc>
              <a:spcBef>
                <a:spcPts val="0"/>
              </a:spcBef>
              <a:spcAft>
                <a:spcPts val="600"/>
              </a:spcAft>
              <a:buNone/>
              <a:defRPr/>
            </a:pPr>
            <a:r>
              <a:rPr lang="en-US" sz="8800" b="1" dirty="0">
                <a:latin typeface="Baskerville Old Face" panose="02020602080505020303" pitchFamily="18" charset="0"/>
                <a:cs typeface="Arial" charset="0"/>
              </a:rPr>
              <a:t>True or False?</a:t>
            </a:r>
            <a:endParaRPr lang="en-US" dirty="0">
              <a:latin typeface="Georgia" panose="02040502050405020303" pitchFamily="18" charset="0"/>
              <a:cs typeface="Arial" charset="0"/>
            </a:endParaRP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40</a:t>
            </a:fld>
            <a:endParaRPr lang="en-US" dirty="0"/>
          </a:p>
        </p:txBody>
      </p:sp>
    </p:spTree>
    <p:extLst>
      <p:ext uri="{BB962C8B-B14F-4D97-AF65-F5344CB8AC3E}">
        <p14:creationId xmlns:p14="http://schemas.microsoft.com/office/powerpoint/2010/main" val="77643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3</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362146" y="1371600"/>
            <a:ext cx="8648307" cy="5479915"/>
          </a:xfrm>
        </p:spPr>
        <p:txBody>
          <a:bodyPr>
            <a:noAutofit/>
          </a:bodyPr>
          <a:lstStyle/>
          <a:p>
            <a:pPr marL="0" indent="0">
              <a:spcBef>
                <a:spcPts val="0"/>
              </a:spcBef>
              <a:buNone/>
              <a:defRPr/>
            </a:pPr>
            <a:r>
              <a:rPr lang="en-US" sz="2400" b="1" i="1" dirty="0">
                <a:latin typeface="Baskerville Old Face" panose="02020602080505020303" pitchFamily="18" charset="0"/>
                <a:cs typeface="Arial" charset="0"/>
              </a:rPr>
              <a:t>Question 3. Ralph's subsequent behavior with gifts and love notes is not sexual harassment because he has stopped asking Li Yan for dates as instructed. He is just being nice to Li Yan because he likes her. </a:t>
            </a:r>
          </a:p>
          <a:p>
            <a:pPr marL="0" indent="0">
              <a:spcBef>
                <a:spcPts val="0"/>
              </a:spcBef>
              <a:buNone/>
              <a:defRPr/>
            </a:pPr>
            <a:r>
              <a:rPr lang="en-US" sz="2400" b="1" i="1" dirty="0">
                <a:latin typeface="Baskerville Old Face" panose="02020602080505020303" pitchFamily="18" charset="0"/>
                <a:cs typeface="Arial" charset="0"/>
              </a:rPr>
              <a:t>True or False?</a:t>
            </a:r>
          </a:p>
          <a:p>
            <a:pPr marL="0" indent="0">
              <a:spcBef>
                <a:spcPts val="0"/>
              </a:spcBef>
              <a:buNone/>
              <a:defRPr/>
            </a:pPr>
            <a:endParaRPr lang="en-US" sz="2400" b="1" dirty="0">
              <a:latin typeface="Baskerville Old Face" panose="02020602080505020303" pitchFamily="18" charset="0"/>
              <a:cs typeface="Arial" charset="0"/>
            </a:endParaRPr>
          </a:p>
          <a:p>
            <a:pPr marL="0" indent="0">
              <a:spcBef>
                <a:spcPts val="0"/>
              </a:spcBef>
              <a:buNone/>
              <a:defRPr/>
            </a:pPr>
            <a:r>
              <a:rPr lang="en-US" sz="2400" dirty="0">
                <a:latin typeface="Baskerville Old Face" panose="02020602080505020303" pitchFamily="18" charset="0"/>
                <a:cs typeface="Arial" charset="0"/>
              </a:rPr>
              <a:t>FALSE: Li Yan should report Ralph's behavior. She was entitled to have effective assistance in getting Ralph to stop his inappropriate workplace behavior. Because Ralph has returned to pestering</a:t>
            </a:r>
          </a:p>
          <a:p>
            <a:pPr marL="0" indent="0">
              <a:spcBef>
                <a:spcPts val="0"/>
              </a:spcBef>
              <a:buNone/>
              <a:defRPr/>
            </a:pPr>
            <a:r>
              <a:rPr lang="en-US" sz="2400" dirty="0">
                <a:latin typeface="Baskerville Old Face" panose="02020602080505020303" pitchFamily="18" charset="0"/>
                <a:cs typeface="Arial" charset="0"/>
              </a:rPr>
              <a:t>Li Yan after being told to stop, he could be subject to serious disciplinary action for his behavior.</a:t>
            </a: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41</a:t>
            </a:fld>
            <a:endParaRPr lang="en-US" dirty="0"/>
          </a:p>
        </p:txBody>
      </p:sp>
    </p:spTree>
    <p:extLst>
      <p:ext uri="{BB962C8B-B14F-4D97-AF65-F5344CB8AC3E}">
        <p14:creationId xmlns:p14="http://schemas.microsoft.com/office/powerpoint/2010/main" val="342538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4</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362146" y="1371600"/>
            <a:ext cx="8648307" cy="5479915"/>
          </a:xfrm>
        </p:spPr>
        <p:txBody>
          <a:bodyPr>
            <a:noAutofit/>
          </a:bodyPr>
          <a:lstStyle/>
          <a:p>
            <a:pPr marL="0" indent="0">
              <a:spcBef>
                <a:spcPts val="0"/>
              </a:spcBef>
              <a:buNone/>
              <a:defRPr/>
            </a:pPr>
            <a:r>
              <a:rPr lang="en-US" sz="2000" dirty="0">
                <a:latin typeface="Baskerville Old Face" panose="02020602080505020303" pitchFamily="18" charset="0"/>
                <a:cs typeface="Arial" charset="0"/>
              </a:rPr>
              <a:t>Tatiana is hoping for a promotion to a position that she knows will become vacant soon. She knows that her boss, David, will be involved in deciding who will be promoted. She tells David that she will be applying for the position, and that she is very interested in receiving the promotion. David says, “We'll see. There will be a lot of others interested in the position.” A week later, Tatiana and David travel  together on state business, including an overnight hotel stay. Over dinner, David tells Tatiana that he hopes he will be able to promote her, because he has always really enjoyed working with her. He tells her that some other candidates “look better on paper” but that she is the one he wants. He tells her that he can “pull some strings” to get her into the job and Tatiana thanks David. Later David suggests that they go to his hotel room for “drinks and some relaxation.” Tatiana declines his “offer.”</a:t>
            </a:r>
          </a:p>
          <a:p>
            <a:pPr marL="0" indent="0">
              <a:spcBef>
                <a:spcPts val="0"/>
              </a:spcBef>
              <a:buNone/>
              <a:defRPr/>
            </a:pPr>
            <a:endParaRPr lang="en-US" sz="2000" b="1" dirty="0">
              <a:latin typeface="Baskerville Old Face" panose="02020602080505020303" pitchFamily="18" charset="0"/>
              <a:cs typeface="Arial" charset="0"/>
            </a:endParaRPr>
          </a:p>
          <a:p>
            <a:pPr marL="0" indent="0">
              <a:spcBef>
                <a:spcPts val="0"/>
              </a:spcBef>
              <a:buNone/>
              <a:defRPr/>
            </a:pPr>
            <a:r>
              <a:rPr lang="en-US" sz="2000" b="1" dirty="0">
                <a:latin typeface="Baskerville Old Face" panose="02020602080505020303" pitchFamily="18" charset="0"/>
                <a:cs typeface="Arial" charset="0"/>
              </a:rPr>
              <a:t>Question 4. David's behavior could be harassment of Tatiana. True or False?</a:t>
            </a:r>
          </a:p>
          <a:p>
            <a:pPr marL="0" indent="0">
              <a:spcBef>
                <a:spcPts val="0"/>
              </a:spcBef>
              <a:buNone/>
              <a:defRPr/>
            </a:pPr>
            <a:endParaRPr lang="en-US" sz="1800" b="1" dirty="0">
              <a:latin typeface="Baskerville Old Face" panose="02020602080505020303" pitchFamily="18" charset="0"/>
              <a:cs typeface="Arial" charset="0"/>
            </a:endParaRPr>
          </a:p>
          <a:p>
            <a:pPr marL="0" indent="0">
              <a:spcBef>
                <a:spcPts val="0"/>
              </a:spcBef>
              <a:buNone/>
              <a:defRPr/>
            </a:pPr>
            <a:endParaRPr lang="en-US" sz="1800" b="1" dirty="0">
              <a:latin typeface="Baskerville Old Face" panose="02020602080505020303" pitchFamily="18" charset="0"/>
              <a:cs typeface="Arial" charset="0"/>
            </a:endParaRP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42</a:t>
            </a:fld>
            <a:endParaRPr lang="en-US" dirty="0"/>
          </a:p>
        </p:txBody>
      </p:sp>
    </p:spTree>
    <p:extLst>
      <p:ext uri="{BB962C8B-B14F-4D97-AF65-F5344CB8AC3E}">
        <p14:creationId xmlns:p14="http://schemas.microsoft.com/office/powerpoint/2010/main" val="604340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4</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362146" y="1371600"/>
            <a:ext cx="8648307" cy="5479915"/>
          </a:xfrm>
        </p:spPr>
        <p:txBody>
          <a:bodyPr>
            <a:noAutofit/>
          </a:bodyPr>
          <a:lstStyle/>
          <a:p>
            <a:pPr marL="0" indent="0">
              <a:spcBef>
                <a:spcPts val="0"/>
              </a:spcBef>
              <a:buNone/>
              <a:defRPr/>
            </a:pPr>
            <a:endParaRPr lang="en-US" sz="1800" b="1" dirty="0">
              <a:latin typeface="Baskerville Old Face" panose="02020602080505020303" pitchFamily="18" charset="0"/>
              <a:cs typeface="Arial" charset="0"/>
            </a:endParaRPr>
          </a:p>
          <a:p>
            <a:pPr marL="0" indent="0">
              <a:spcBef>
                <a:spcPts val="0"/>
              </a:spcBef>
              <a:buNone/>
              <a:defRPr/>
            </a:pPr>
            <a:r>
              <a:rPr lang="en-US" sz="1800" b="1" i="1" dirty="0">
                <a:latin typeface="Baskerville Old Face" panose="02020602080505020303" pitchFamily="18" charset="0"/>
                <a:cs typeface="Arial" charset="0"/>
              </a:rPr>
              <a:t>Question 4. David's behavior could be harassment of Tatiana. True or False?</a:t>
            </a:r>
          </a:p>
          <a:p>
            <a:pPr marL="0" indent="0">
              <a:spcBef>
                <a:spcPts val="0"/>
              </a:spcBef>
              <a:buNone/>
              <a:defRPr/>
            </a:pPr>
            <a:endParaRPr lang="en-US" sz="1800" b="1" dirty="0">
              <a:latin typeface="Baskerville Old Face" panose="02020602080505020303" pitchFamily="18" charset="0"/>
              <a:cs typeface="Arial" charset="0"/>
            </a:endParaRPr>
          </a:p>
          <a:p>
            <a:pPr marL="0" indent="0">
              <a:spcBef>
                <a:spcPts val="0"/>
              </a:spcBef>
              <a:buNone/>
              <a:defRPr/>
            </a:pPr>
            <a:r>
              <a:rPr lang="en-US" sz="1800" dirty="0">
                <a:latin typeface="Baskerville Old Face" panose="02020602080505020303" pitchFamily="18" charset="0"/>
                <a:cs typeface="Arial" charset="0"/>
              </a:rPr>
              <a:t>TRUE: David's behavior as Tatiana's boss is inappropriate, and Tatiana should feel free to report the behavior if it made her uncomfortable. It is irrelevant that this behavior occurs away from the workplace. Their relationship is that of supervisor and supervisee, and all their interactions will tend to impact the workplace.</a:t>
            </a:r>
          </a:p>
          <a:p>
            <a:pPr marL="0" indent="0">
              <a:spcBef>
                <a:spcPts val="0"/>
              </a:spcBef>
              <a:buNone/>
              <a:defRPr/>
            </a:pPr>
            <a:endParaRPr lang="en-US" sz="1800" dirty="0">
              <a:latin typeface="Baskerville Old Face" panose="02020602080505020303" pitchFamily="18" charset="0"/>
              <a:cs typeface="Arial" charset="0"/>
            </a:endParaRPr>
          </a:p>
          <a:p>
            <a:pPr marL="0" indent="0">
              <a:spcBef>
                <a:spcPts val="0"/>
              </a:spcBef>
              <a:buNone/>
              <a:defRPr/>
            </a:pPr>
            <a:r>
              <a:rPr lang="en-US" sz="1800" dirty="0">
                <a:latin typeface="Baskerville Old Face" panose="02020602080505020303" pitchFamily="18" charset="0"/>
                <a:cs typeface="Arial" charset="0"/>
              </a:rPr>
              <a:t>David's behavior, at this point, may or may not constitute quid pro quo harassment; David has made no threat that if Tatiana refuses his advance he will handle her promotion any differently. However, his offer to “pull some strings” followed by a request that they go to his hotel room for drinks and relaxation might be considered potentially coercive. Certainly, if David persists in his advances—even if he never makes or carries out any threat or promise about job benefits—then this could create a hostile environment for Tatiana, for which the employer could be strictly liable because David is her supervisor.</a:t>
            </a: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43</a:t>
            </a:fld>
            <a:endParaRPr lang="en-US" dirty="0"/>
          </a:p>
        </p:txBody>
      </p:sp>
    </p:spTree>
    <p:extLst>
      <p:ext uri="{BB962C8B-B14F-4D97-AF65-F5344CB8AC3E}">
        <p14:creationId xmlns:p14="http://schemas.microsoft.com/office/powerpoint/2010/main" val="758868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5</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362147" y="1371600"/>
            <a:ext cx="8400854" cy="5479915"/>
          </a:xfrm>
        </p:spPr>
        <p:txBody>
          <a:bodyPr>
            <a:noAutofit/>
          </a:bodyPr>
          <a:lstStyle/>
          <a:p>
            <a:pPr marL="0" indent="0">
              <a:spcBef>
                <a:spcPts val="0"/>
              </a:spcBef>
              <a:buNone/>
              <a:defRPr/>
            </a:pPr>
            <a:endParaRPr lang="en-US" sz="2400" b="1" dirty="0">
              <a:latin typeface="Baskerville Old Face" panose="02020602080505020303" pitchFamily="18" charset="0"/>
              <a:cs typeface="Arial" charset="0"/>
            </a:endParaRPr>
          </a:p>
          <a:p>
            <a:pPr marL="0" indent="0">
              <a:spcBef>
                <a:spcPts val="0"/>
              </a:spcBef>
              <a:buNone/>
              <a:defRPr/>
            </a:pPr>
            <a:r>
              <a:rPr lang="en-US" sz="2400" dirty="0">
                <a:latin typeface="Baskerville Old Face" panose="02020602080505020303" pitchFamily="18" charset="0"/>
                <a:cs typeface="Arial" charset="0"/>
              </a:rPr>
              <a:t>After they return from the trip, Tatiana asks David if he knows when the job will be posted so that she can apply. He says that he is not sure, but there is still time for her to “make it worth his while” to pull strings for her. He then asks, “How about going out to dinner this Friday and then coming over to my place?”</a:t>
            </a:r>
          </a:p>
          <a:p>
            <a:pPr marL="0" indent="0">
              <a:spcBef>
                <a:spcPts val="0"/>
              </a:spcBef>
              <a:buNone/>
              <a:defRPr/>
            </a:pPr>
            <a:endParaRPr lang="en-US" sz="2400" dirty="0">
              <a:latin typeface="Baskerville Old Face" panose="02020602080505020303" pitchFamily="18" charset="0"/>
              <a:cs typeface="Arial" charset="0"/>
            </a:endParaRPr>
          </a:p>
          <a:p>
            <a:pPr marL="0" indent="0">
              <a:spcBef>
                <a:spcPts val="0"/>
              </a:spcBef>
              <a:buNone/>
              <a:defRPr/>
            </a:pPr>
            <a:r>
              <a:rPr lang="en-US" sz="2400" b="1" dirty="0">
                <a:latin typeface="Baskerville Old Face" panose="02020602080505020303" pitchFamily="18" charset="0"/>
                <a:cs typeface="Arial" charset="0"/>
              </a:rPr>
              <a:t>Question 5. David engaged in sexual harassment. True or False?</a:t>
            </a: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44</a:t>
            </a:fld>
            <a:endParaRPr lang="en-US" dirty="0"/>
          </a:p>
        </p:txBody>
      </p:sp>
    </p:spTree>
    <p:extLst>
      <p:ext uri="{BB962C8B-B14F-4D97-AF65-F5344CB8AC3E}">
        <p14:creationId xmlns:p14="http://schemas.microsoft.com/office/powerpoint/2010/main" val="328151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 y="6485"/>
            <a:ext cx="9143999" cy="1150069"/>
          </a:xfrm>
          <a:solidFill>
            <a:schemeClr val="tx1"/>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b="1" dirty="0">
                <a:latin typeface="Baskerville Old Face" panose="02020602080505020303" pitchFamily="18" charset="0"/>
              </a:rPr>
              <a:t>Question Number 5</a:t>
            </a:r>
            <a:endParaRPr lang="en-US" sz="3600" dirty="0">
              <a:latin typeface="Baskerville Old Face" panose="02020602080505020303" pitchFamily="18" charset="0"/>
            </a:endParaRPr>
          </a:p>
        </p:txBody>
      </p:sp>
      <p:sp>
        <p:nvSpPr>
          <p:cNvPr id="3" name="Content Placeholder 2"/>
          <p:cNvSpPr>
            <a:spLocks noGrp="1"/>
          </p:cNvSpPr>
          <p:nvPr>
            <p:ph idx="1"/>
          </p:nvPr>
        </p:nvSpPr>
        <p:spPr>
          <a:xfrm>
            <a:off x="523973" y="1371600"/>
            <a:ext cx="7867454" cy="5479915"/>
          </a:xfrm>
        </p:spPr>
        <p:txBody>
          <a:bodyPr>
            <a:noAutofit/>
          </a:bodyPr>
          <a:lstStyle/>
          <a:p>
            <a:pPr marL="0" indent="0">
              <a:spcBef>
                <a:spcPts val="0"/>
              </a:spcBef>
              <a:buNone/>
              <a:defRPr/>
            </a:pPr>
            <a:r>
              <a:rPr lang="en-US" sz="2800" b="1" i="1" dirty="0">
                <a:latin typeface="Baskerville Old Face" panose="02020602080505020303" pitchFamily="18" charset="0"/>
                <a:cs typeface="Arial" charset="0"/>
              </a:rPr>
              <a:t>Question 5. David engaged in sexual harassment. True or False?</a:t>
            </a:r>
          </a:p>
          <a:p>
            <a:pPr marL="0" indent="0">
              <a:spcBef>
                <a:spcPts val="0"/>
              </a:spcBef>
              <a:buNone/>
              <a:defRPr/>
            </a:pPr>
            <a:endParaRPr lang="en-US" sz="2800" dirty="0">
              <a:latin typeface="Baskerville Old Face" panose="02020602080505020303" pitchFamily="18" charset="0"/>
              <a:cs typeface="Arial" charset="0"/>
            </a:endParaRPr>
          </a:p>
          <a:p>
            <a:pPr marL="0" indent="0">
              <a:spcBef>
                <a:spcPts val="0"/>
              </a:spcBef>
              <a:buNone/>
              <a:defRPr/>
            </a:pPr>
            <a:r>
              <a:rPr lang="en-US" sz="2800" dirty="0">
                <a:latin typeface="Baskerville Old Face" panose="02020602080505020303" pitchFamily="18" charset="0"/>
                <a:cs typeface="Arial" charset="0"/>
              </a:rPr>
              <a:t>TRUE: It is now evident that David has offered to help Tatiana with her promotion in exchange for sexual favors.</a:t>
            </a:r>
          </a:p>
        </p:txBody>
      </p:sp>
      <p:sp>
        <p:nvSpPr>
          <p:cNvPr id="6" name="AutoShape 4" descr="Image result for immigration compliance"/>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162788B5-7E9B-4E34-A8F9-0AC297AB111C}"/>
              </a:ext>
            </a:extLst>
          </p:cNvPr>
          <p:cNvSpPr>
            <a:spLocks noGrp="1"/>
          </p:cNvSpPr>
          <p:nvPr>
            <p:ph type="sldNum" sz="quarter" idx="12"/>
          </p:nvPr>
        </p:nvSpPr>
        <p:spPr/>
        <p:txBody>
          <a:bodyPr/>
          <a:lstStyle/>
          <a:p>
            <a:fld id="{43C79F15-7592-4F33-89BF-155CE9228277}" type="slidenum">
              <a:rPr lang="en-US" smtClean="0"/>
              <a:t>45</a:t>
            </a:fld>
            <a:endParaRPr lang="en-US" dirty="0"/>
          </a:p>
        </p:txBody>
      </p:sp>
    </p:spTree>
    <p:extLst>
      <p:ext uri="{BB962C8B-B14F-4D97-AF65-F5344CB8AC3E}">
        <p14:creationId xmlns:p14="http://schemas.microsoft.com/office/powerpoint/2010/main" val="1387996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1143000"/>
            <a:ext cx="4952997" cy="300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FF4B21D0-895B-4A5C-AF01-206471EB60A7}"/>
              </a:ext>
            </a:extLst>
          </p:cNvPr>
          <p:cNvSpPr>
            <a:spLocks noGrp="1"/>
          </p:cNvSpPr>
          <p:nvPr>
            <p:ph type="sldNum" sz="quarter" idx="12"/>
          </p:nvPr>
        </p:nvSpPr>
        <p:spPr/>
        <p:txBody>
          <a:bodyPr/>
          <a:lstStyle/>
          <a:p>
            <a:fld id="{43C79F15-7592-4F33-89BF-155CE9228277}" type="slidenum">
              <a:rPr lang="en-US" smtClean="0"/>
              <a:t>46</a:t>
            </a:fld>
            <a:endParaRPr lang="en-US" dirty="0"/>
          </a:p>
        </p:txBody>
      </p:sp>
      <p:sp>
        <p:nvSpPr>
          <p:cNvPr id="4" name="Rectangle 3">
            <a:extLst>
              <a:ext uri="{FF2B5EF4-FFF2-40B4-BE49-F238E27FC236}">
                <a16:creationId xmlns:a16="http://schemas.microsoft.com/office/drawing/2014/main" id="{65C28174-DCD8-474E-94EA-92D755C487A8}"/>
              </a:ext>
            </a:extLst>
          </p:cNvPr>
          <p:cNvSpPr txBox="1">
            <a:spLocks noChangeArrowheads="1"/>
          </p:cNvSpPr>
          <p:nvPr/>
        </p:nvSpPr>
        <p:spPr bwMode="auto">
          <a:xfrm>
            <a:off x="20097" y="4724400"/>
            <a:ext cx="9123903" cy="20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515151"/>
              </a:buClr>
              <a:buFont typeface="Wingdings" panose="05000000000000000000" pitchFamily="2" charset="2"/>
              <a:buChar char="§"/>
              <a:defRPr sz="2400">
                <a:solidFill>
                  <a:srgbClr val="515151"/>
                </a:solidFill>
                <a:latin typeface="+mn-lt"/>
                <a:ea typeface="+mn-ea"/>
                <a:cs typeface="+mn-cs"/>
              </a:defRPr>
            </a:lvl1pPr>
            <a:lvl2pPr marL="742950" indent="-285750" algn="l" rtl="0" eaLnBrk="0" fontAlgn="base" hangingPunct="0">
              <a:spcBef>
                <a:spcPct val="20000"/>
              </a:spcBef>
              <a:spcAft>
                <a:spcPct val="0"/>
              </a:spcAft>
              <a:buClr>
                <a:srgbClr val="515151"/>
              </a:buClr>
              <a:buFont typeface="Wingdings" panose="05000000000000000000" pitchFamily="2" charset="2"/>
              <a:buChar char="§"/>
              <a:defRPr sz="2400">
                <a:solidFill>
                  <a:srgbClr val="515151"/>
                </a:solidFill>
                <a:latin typeface="+mn-lt"/>
              </a:defRPr>
            </a:lvl2pPr>
            <a:lvl3pPr marL="1143000" indent="-228600" algn="l" rtl="0" eaLnBrk="0" fontAlgn="base" hangingPunct="0">
              <a:spcBef>
                <a:spcPct val="20000"/>
              </a:spcBef>
              <a:spcAft>
                <a:spcPct val="0"/>
              </a:spcAft>
              <a:buClr>
                <a:srgbClr val="515151"/>
              </a:buClr>
              <a:buFont typeface="Wingdings" panose="05000000000000000000" pitchFamily="2" charset="2"/>
              <a:buChar char="§"/>
              <a:defRPr sz="2000">
                <a:solidFill>
                  <a:srgbClr val="515151"/>
                </a:solidFill>
                <a:latin typeface="+mn-lt"/>
              </a:defRPr>
            </a:lvl3pPr>
            <a:lvl4pPr marL="1600200" indent="-228600" algn="l" rtl="0" eaLnBrk="0" fontAlgn="base" hangingPunct="0">
              <a:spcBef>
                <a:spcPct val="20000"/>
              </a:spcBef>
              <a:spcAft>
                <a:spcPct val="0"/>
              </a:spcAft>
              <a:buClr>
                <a:srgbClr val="515151"/>
              </a:buClr>
              <a:buFont typeface="Wingdings" panose="05000000000000000000" pitchFamily="2" charset="2"/>
              <a:buChar char="§"/>
              <a:defRPr>
                <a:solidFill>
                  <a:srgbClr val="515151"/>
                </a:solidFill>
                <a:latin typeface="+mn-lt"/>
              </a:defRPr>
            </a:lvl4pPr>
            <a:lvl5pPr marL="2057400" indent="-228600" algn="l" rtl="0" eaLnBrk="0" fontAlgn="base" hangingPunct="0">
              <a:spcBef>
                <a:spcPct val="20000"/>
              </a:spcBef>
              <a:spcAft>
                <a:spcPct val="0"/>
              </a:spcAft>
              <a:buClr>
                <a:srgbClr val="515151"/>
              </a:buClr>
              <a:buFont typeface="Wingdings" panose="05000000000000000000" pitchFamily="2" charset="2"/>
              <a:buChar char="§"/>
              <a:defRPr>
                <a:solidFill>
                  <a:srgbClr val="515151"/>
                </a:solidFill>
                <a:latin typeface="+mn-lt"/>
              </a:defRPr>
            </a:lvl5pPr>
            <a:lvl6pPr marL="2514600" indent="-228600" algn="l" rtl="0" fontAlgn="base">
              <a:spcBef>
                <a:spcPct val="20000"/>
              </a:spcBef>
              <a:spcAft>
                <a:spcPct val="0"/>
              </a:spcAft>
              <a:buClr>
                <a:srgbClr val="515151"/>
              </a:buClr>
              <a:buFont typeface="Wingdings" pitchFamily="2" charset="2"/>
              <a:buChar char="§"/>
              <a:defRPr>
                <a:solidFill>
                  <a:srgbClr val="515151"/>
                </a:solidFill>
                <a:latin typeface="+mn-lt"/>
              </a:defRPr>
            </a:lvl6pPr>
            <a:lvl7pPr marL="2971800" indent="-228600" algn="l" rtl="0" fontAlgn="base">
              <a:spcBef>
                <a:spcPct val="20000"/>
              </a:spcBef>
              <a:spcAft>
                <a:spcPct val="0"/>
              </a:spcAft>
              <a:buClr>
                <a:srgbClr val="515151"/>
              </a:buClr>
              <a:buFont typeface="Wingdings" pitchFamily="2" charset="2"/>
              <a:buChar char="§"/>
              <a:defRPr>
                <a:solidFill>
                  <a:srgbClr val="515151"/>
                </a:solidFill>
                <a:latin typeface="+mn-lt"/>
              </a:defRPr>
            </a:lvl7pPr>
            <a:lvl8pPr marL="3429000" indent="-228600" algn="l" rtl="0" fontAlgn="base">
              <a:spcBef>
                <a:spcPct val="20000"/>
              </a:spcBef>
              <a:spcAft>
                <a:spcPct val="0"/>
              </a:spcAft>
              <a:buClr>
                <a:srgbClr val="515151"/>
              </a:buClr>
              <a:buFont typeface="Wingdings" pitchFamily="2" charset="2"/>
              <a:buChar char="§"/>
              <a:defRPr>
                <a:solidFill>
                  <a:srgbClr val="515151"/>
                </a:solidFill>
                <a:latin typeface="+mn-lt"/>
              </a:defRPr>
            </a:lvl8pPr>
            <a:lvl9pPr marL="3886200" indent="-228600" algn="l" rtl="0" fontAlgn="base">
              <a:spcBef>
                <a:spcPct val="20000"/>
              </a:spcBef>
              <a:spcAft>
                <a:spcPct val="0"/>
              </a:spcAft>
              <a:buClr>
                <a:srgbClr val="515151"/>
              </a:buClr>
              <a:buFont typeface="Wingdings" pitchFamily="2" charset="2"/>
              <a:buChar char="§"/>
              <a:defRPr>
                <a:solidFill>
                  <a:srgbClr val="515151"/>
                </a:solidFill>
                <a:latin typeface="+mn-lt"/>
              </a:defRPr>
            </a:lvl9pPr>
          </a:lstStyle>
          <a:p>
            <a:pPr marL="0" indent="0" algn="ctr">
              <a:buNone/>
            </a:pPr>
            <a:r>
              <a:rPr lang="en-US" sz="1200" b="1" kern="0" dirty="0"/>
              <a:t>Privileged &amp; Confidential / Attorney-Client Communication / Not for Distribution</a:t>
            </a:r>
          </a:p>
          <a:p>
            <a:pPr marL="0" indent="0" algn="ctr">
              <a:buNone/>
            </a:pPr>
            <a:endParaRPr lang="en-US" sz="1200" kern="0" dirty="0"/>
          </a:p>
          <a:p>
            <a:pPr marL="0" indent="0" algn="ctr">
              <a:buNone/>
            </a:pPr>
            <a:r>
              <a:rPr lang="en-US" sz="1200" kern="0" dirty="0"/>
              <a:t>Disclaimer: The information and materials contained in this presentation were prepared by Whiteman Osterman &amp; Hanna LLP for client use only. Transmission, receipt or use of this presentation does not constitute nor create an attorney-client relationship. No recipients of content from this presentation should act, or refrain from acting, based upon any or all of the contents of this presentation. Whiteman Osterman &amp; Hanna LLP does not wish to represent anyone desiring legal representation based on viewing any material on this presentation where such material does not comply with all laws and rules of professional ethics of the state in which such person is located.</a:t>
            </a:r>
          </a:p>
          <a:p>
            <a:pPr marL="0" indent="0" algn="ctr">
              <a:buNone/>
            </a:pPr>
            <a:endParaRPr lang="en-US" sz="1200" kern="0" dirty="0"/>
          </a:p>
          <a:p>
            <a:pPr marL="0" indent="0" algn="ctr">
              <a:buNone/>
            </a:pPr>
            <a:r>
              <a:rPr lang="en-US" sz="1200" b="1" kern="0" dirty="0"/>
              <a:t>Copyright © 2022 Whiteman Osterman &amp; Hanna LLP. All rights reserved.</a:t>
            </a:r>
          </a:p>
        </p:txBody>
      </p:sp>
    </p:spTree>
    <p:extLst>
      <p:ext uri="{BB962C8B-B14F-4D97-AF65-F5344CB8AC3E}">
        <p14:creationId xmlns:p14="http://schemas.microsoft.com/office/powerpoint/2010/main" val="69114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17C4-AB9A-418A-B8F7-A03FFDB12533}"/>
              </a:ext>
            </a:extLst>
          </p:cNvPr>
          <p:cNvSpPr>
            <a:spLocks noGrp="1"/>
          </p:cNvSpPr>
          <p:nvPr>
            <p:ph type="title"/>
          </p:nvPr>
        </p:nvSpPr>
        <p:spPr/>
        <p:txBody>
          <a:bodyPr>
            <a:noAutofit/>
          </a:bodyPr>
          <a:lstStyle/>
          <a:p>
            <a:r>
              <a:rPr lang="en-US" sz="3600" b="1" dirty="0">
                <a:solidFill>
                  <a:schemeClr val="accent2"/>
                </a:solidFill>
                <a:latin typeface="Baskerville Old Face" panose="02020602080505020303" pitchFamily="18" charset="0"/>
              </a:rPr>
              <a:t>Laws Governing Harassment of </a:t>
            </a:r>
            <a:br>
              <a:rPr lang="en-US" sz="3600" b="1" dirty="0">
                <a:solidFill>
                  <a:schemeClr val="accent2"/>
                </a:solidFill>
                <a:latin typeface="Baskerville Old Face" panose="02020602080505020303" pitchFamily="18" charset="0"/>
              </a:rPr>
            </a:br>
            <a:r>
              <a:rPr lang="en-US" sz="3600" b="1" dirty="0">
                <a:solidFill>
                  <a:schemeClr val="accent2"/>
                </a:solidFill>
                <a:latin typeface="Baskerville Old Face" panose="02020602080505020303" pitchFamily="18" charset="0"/>
              </a:rPr>
              <a:t>Employees and Students</a:t>
            </a:r>
          </a:p>
        </p:txBody>
      </p:sp>
      <p:sp>
        <p:nvSpPr>
          <p:cNvPr id="3" name="Content Placeholder 2">
            <a:extLst>
              <a:ext uri="{FF2B5EF4-FFF2-40B4-BE49-F238E27FC236}">
                <a16:creationId xmlns:a16="http://schemas.microsoft.com/office/drawing/2014/main" id="{30237452-9880-497F-A6E7-829DDB6ED831}"/>
              </a:ext>
            </a:extLst>
          </p:cNvPr>
          <p:cNvSpPr>
            <a:spLocks noGrp="1"/>
          </p:cNvSpPr>
          <p:nvPr>
            <p:ph idx="1"/>
          </p:nvPr>
        </p:nvSpPr>
        <p:spPr>
          <a:xfrm>
            <a:off x="457200" y="1403349"/>
            <a:ext cx="8229600" cy="5318125"/>
          </a:xfrm>
        </p:spPr>
        <p:txBody>
          <a:bodyPr>
            <a:normAutofit fontScale="85000" lnSpcReduction="20000"/>
          </a:bodyPr>
          <a:lstStyle/>
          <a:p>
            <a:r>
              <a:rPr lang="en-US" sz="3800" b="1" u="sng" dirty="0">
                <a:latin typeface="Baskerville Old Face" panose="02020602080505020303" pitchFamily="18" charset="0"/>
              </a:rPr>
              <a:t>Federal</a:t>
            </a:r>
          </a:p>
          <a:p>
            <a:r>
              <a:rPr lang="en-US" u="sng" dirty="0">
                <a:latin typeface="Baskerville Old Face" panose="02020602080505020303" pitchFamily="18" charset="0"/>
              </a:rPr>
              <a:t>Title IX</a:t>
            </a:r>
          </a:p>
          <a:p>
            <a:pPr lvl="1">
              <a:buFont typeface="Arial" panose="020B0604020202020204" pitchFamily="34" charset="0"/>
              <a:buChar char="•"/>
            </a:pPr>
            <a:r>
              <a:rPr lang="en-US" dirty="0">
                <a:latin typeface="Baskerville Old Face" panose="02020602080505020303" pitchFamily="18" charset="0"/>
              </a:rPr>
              <a:t>Students and employees. </a:t>
            </a:r>
          </a:p>
          <a:p>
            <a:pPr lvl="1">
              <a:buFont typeface="Arial" panose="020B0604020202020204" pitchFamily="34" charset="0"/>
              <a:buChar char="•"/>
            </a:pPr>
            <a:r>
              <a:rPr lang="en-US" dirty="0">
                <a:latin typeface="Baskerville Old Face" panose="02020602080505020303" pitchFamily="18" charset="0"/>
              </a:rPr>
              <a:t>Sexual and gender-based discrimination and harassment, including sexual orientation and gender identity/expression.</a:t>
            </a:r>
          </a:p>
          <a:p>
            <a:r>
              <a:rPr lang="en-US" u="sng" dirty="0">
                <a:latin typeface="Baskerville Old Face" panose="02020602080505020303" pitchFamily="18" charset="0"/>
              </a:rPr>
              <a:t>Title VII</a:t>
            </a:r>
          </a:p>
          <a:p>
            <a:pPr lvl="1">
              <a:buFont typeface="Arial" panose="020B0604020202020204" pitchFamily="34" charset="0"/>
              <a:buChar char="•"/>
            </a:pPr>
            <a:r>
              <a:rPr lang="en-US" dirty="0">
                <a:latin typeface="Baskerville Old Face" panose="02020602080505020303" pitchFamily="18" charset="0"/>
              </a:rPr>
              <a:t>Employees only.</a:t>
            </a:r>
          </a:p>
          <a:p>
            <a:pPr lvl="1">
              <a:buFont typeface="Arial" panose="020B0604020202020204" pitchFamily="34" charset="0"/>
              <a:buChar char="•"/>
            </a:pPr>
            <a:r>
              <a:rPr lang="en-US" dirty="0">
                <a:latin typeface="Baskerville Old Face" panose="02020602080505020303" pitchFamily="18" charset="0"/>
              </a:rPr>
              <a:t>All forms of discrimination and harassment.</a:t>
            </a:r>
          </a:p>
          <a:p>
            <a:r>
              <a:rPr lang="en-US" u="sng" dirty="0">
                <a:latin typeface="Baskerville Old Face" panose="02020602080505020303" pitchFamily="18" charset="0"/>
              </a:rPr>
              <a:t>ADA &amp; 504</a:t>
            </a:r>
            <a:endParaRPr lang="en-US" dirty="0">
              <a:latin typeface="Baskerville Old Face" panose="02020602080505020303" pitchFamily="18" charset="0"/>
            </a:endParaRPr>
          </a:p>
          <a:p>
            <a:pPr lvl="1">
              <a:buFont typeface="Arial" panose="020B0604020202020204" pitchFamily="34" charset="0"/>
              <a:buChar char="•"/>
            </a:pPr>
            <a:r>
              <a:rPr lang="en-US" dirty="0">
                <a:latin typeface="Baskerville Old Face" panose="02020602080505020303" pitchFamily="18" charset="0"/>
              </a:rPr>
              <a:t>Students and employees.</a:t>
            </a:r>
          </a:p>
          <a:p>
            <a:pPr lvl="1">
              <a:buFont typeface="Arial" panose="020B0604020202020204" pitchFamily="34" charset="0"/>
              <a:buChar char="•"/>
            </a:pPr>
            <a:r>
              <a:rPr lang="en-US" dirty="0">
                <a:latin typeface="Baskerville Old Face" panose="02020602080505020303" pitchFamily="18" charset="0"/>
              </a:rPr>
              <a:t>Discrimination and harassment based on disability.</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 . . and more . . .</a:t>
            </a:r>
            <a:endParaRPr lang="en-US" dirty="0"/>
          </a:p>
          <a:p>
            <a:pPr lvl="1">
              <a:buFont typeface="Arial" panose="020B0604020202020204" pitchFamily="34" charset="0"/>
              <a:buChar char="•"/>
            </a:pPr>
            <a:endParaRPr lang="en-US" dirty="0"/>
          </a:p>
          <a:p>
            <a:pPr lvl="1">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89AD8CA6-6D8F-4BBB-9267-AF6648D162D1}"/>
              </a:ext>
            </a:extLst>
          </p:cNvPr>
          <p:cNvSpPr>
            <a:spLocks noGrp="1"/>
          </p:cNvSpPr>
          <p:nvPr>
            <p:ph type="sldNum" sz="quarter" idx="12"/>
          </p:nvPr>
        </p:nvSpPr>
        <p:spPr/>
        <p:txBody>
          <a:bodyPr/>
          <a:lstStyle/>
          <a:p>
            <a:fld id="{43C79F15-7592-4F33-89BF-155CE9228277}" type="slidenum">
              <a:rPr lang="en-US" smtClean="0"/>
              <a:t>5</a:t>
            </a:fld>
            <a:endParaRPr lang="en-US" dirty="0"/>
          </a:p>
        </p:txBody>
      </p:sp>
    </p:spTree>
    <p:extLst>
      <p:ext uri="{BB962C8B-B14F-4D97-AF65-F5344CB8AC3E}">
        <p14:creationId xmlns:p14="http://schemas.microsoft.com/office/powerpoint/2010/main" val="205829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3B1EF4-2C13-4129-B3C0-AA545107655C}"/>
              </a:ext>
            </a:extLst>
          </p:cNvPr>
          <p:cNvSpPr>
            <a:spLocks noGrp="1"/>
          </p:cNvSpPr>
          <p:nvPr>
            <p:ph type="body" idx="1"/>
          </p:nvPr>
        </p:nvSpPr>
        <p:spPr>
          <a:xfrm>
            <a:off x="63632" y="2756746"/>
            <a:ext cx="4198144" cy="4101253"/>
          </a:xfrm>
        </p:spPr>
        <p:txBody>
          <a:bodyPr>
            <a:normAutofit fontScale="85000" lnSpcReduction="20000"/>
          </a:bodyPr>
          <a:lstStyle/>
          <a:p>
            <a:pPr>
              <a:buFont typeface="Wingdings" panose="05000000000000000000" pitchFamily="2" charset="2"/>
              <a:buChar char="v"/>
            </a:pPr>
            <a:r>
              <a:rPr lang="en-US" dirty="0">
                <a:latin typeface="Baskerville Old Face" panose="02020602080505020303" pitchFamily="18" charset="0"/>
              </a:rPr>
              <a:t>Age </a:t>
            </a:r>
          </a:p>
          <a:p>
            <a:pPr>
              <a:buFont typeface="Wingdings" panose="05000000000000000000" pitchFamily="2" charset="2"/>
              <a:buChar char="v"/>
            </a:pPr>
            <a:r>
              <a:rPr lang="en-US" dirty="0">
                <a:latin typeface="Baskerville Old Face" panose="02020602080505020303" pitchFamily="18" charset="0"/>
              </a:rPr>
              <a:t>Race </a:t>
            </a:r>
          </a:p>
          <a:p>
            <a:pPr>
              <a:buFont typeface="Wingdings" panose="05000000000000000000" pitchFamily="2" charset="2"/>
              <a:buChar char="v"/>
            </a:pPr>
            <a:r>
              <a:rPr lang="en-US" dirty="0">
                <a:latin typeface="Baskerville Old Face" panose="02020602080505020303" pitchFamily="18" charset="0"/>
              </a:rPr>
              <a:t>Sex/Gender</a:t>
            </a:r>
          </a:p>
          <a:p>
            <a:pPr>
              <a:buFont typeface="Wingdings" panose="05000000000000000000" pitchFamily="2" charset="2"/>
              <a:buChar char="v"/>
            </a:pPr>
            <a:r>
              <a:rPr lang="en-US" dirty="0">
                <a:latin typeface="Baskerville Old Face" panose="02020602080505020303" pitchFamily="18" charset="0"/>
              </a:rPr>
              <a:t>Ethnicity/National Origin</a:t>
            </a:r>
          </a:p>
          <a:p>
            <a:pPr>
              <a:buFont typeface="Wingdings" panose="05000000000000000000" pitchFamily="2" charset="2"/>
              <a:buChar char="v"/>
            </a:pPr>
            <a:r>
              <a:rPr lang="en-US" dirty="0">
                <a:latin typeface="Baskerville Old Face" panose="02020602080505020303" pitchFamily="18" charset="0"/>
              </a:rPr>
              <a:t>Color </a:t>
            </a:r>
          </a:p>
          <a:p>
            <a:pPr>
              <a:buFont typeface="Wingdings" panose="05000000000000000000" pitchFamily="2" charset="2"/>
              <a:buChar char="v"/>
            </a:pPr>
            <a:r>
              <a:rPr lang="en-US" dirty="0">
                <a:latin typeface="Baskerville Old Face" panose="02020602080505020303" pitchFamily="18" charset="0"/>
              </a:rPr>
              <a:t>Disability </a:t>
            </a:r>
          </a:p>
          <a:p>
            <a:pPr>
              <a:buFont typeface="Wingdings" panose="05000000000000000000" pitchFamily="2" charset="2"/>
              <a:buChar char="v"/>
            </a:pPr>
            <a:r>
              <a:rPr lang="en-US" dirty="0">
                <a:latin typeface="Baskerville Old Face" panose="02020602080505020303" pitchFamily="18" charset="0"/>
              </a:rPr>
              <a:t>Religion</a:t>
            </a:r>
          </a:p>
          <a:p>
            <a:pPr>
              <a:buFont typeface="Wingdings" panose="05000000000000000000" pitchFamily="2" charset="2"/>
              <a:buChar char="v"/>
            </a:pPr>
            <a:r>
              <a:rPr lang="en-US" dirty="0">
                <a:latin typeface="Baskerville Old Face" panose="02020602080505020303" pitchFamily="18" charset="0"/>
              </a:rPr>
              <a:t>Sexual orientation</a:t>
            </a:r>
          </a:p>
          <a:p>
            <a:pPr>
              <a:buFont typeface="Wingdings" panose="05000000000000000000" pitchFamily="2" charset="2"/>
              <a:buChar char="v"/>
            </a:pPr>
            <a:r>
              <a:rPr lang="en-US" dirty="0">
                <a:latin typeface="Baskerville Old Face" panose="02020602080505020303" pitchFamily="18" charset="0"/>
              </a:rPr>
              <a:t>Gender identity/ expression </a:t>
            </a:r>
          </a:p>
        </p:txBody>
      </p:sp>
      <p:sp>
        <p:nvSpPr>
          <p:cNvPr id="9" name="Subtitle 8">
            <a:extLst>
              <a:ext uri="{FF2B5EF4-FFF2-40B4-BE49-F238E27FC236}">
                <a16:creationId xmlns:a16="http://schemas.microsoft.com/office/drawing/2014/main" id="{6E7E4DCC-8267-4526-8E27-F3D1C4910ECE}"/>
              </a:ext>
            </a:extLst>
          </p:cNvPr>
          <p:cNvSpPr>
            <a:spLocks noGrp="1"/>
          </p:cNvSpPr>
          <p:nvPr>
            <p:ph type="subTitle" idx="2"/>
          </p:nvPr>
        </p:nvSpPr>
        <p:spPr>
          <a:xfrm>
            <a:off x="2971800" y="358219"/>
            <a:ext cx="6172201" cy="1809946"/>
          </a:xfrm>
        </p:spPr>
        <p:txBody>
          <a:bodyPr>
            <a:normAutofit fontScale="92500" lnSpcReduction="20000"/>
          </a:bodyPr>
          <a:lstStyle/>
          <a:p>
            <a:pPr marL="0" indent="0">
              <a:lnSpc>
                <a:spcPct val="100000"/>
              </a:lnSpc>
            </a:pPr>
            <a:r>
              <a:rPr lang="en-US" altLang="en-US" dirty="0">
                <a:latin typeface="Baskerville Old Face" panose="02020602080505020303" pitchFamily="18" charset="0"/>
              </a:rPr>
              <a:t>Federal, state and local laws prohibit discrimination and harassment against an employee or student based upon a </a:t>
            </a:r>
            <a:r>
              <a:rPr lang="en-US" altLang="en-US" b="1" i="1" dirty="0">
                <a:solidFill>
                  <a:srgbClr val="C00000"/>
                </a:solidFill>
                <a:latin typeface="Baskerville Old Face" panose="02020602080505020303" pitchFamily="18" charset="0"/>
              </a:rPr>
              <a:t>protected characteristic</a:t>
            </a:r>
            <a:r>
              <a:rPr lang="en-US" altLang="en-US" dirty="0">
                <a:solidFill>
                  <a:srgbClr val="C00000"/>
                </a:solidFill>
                <a:latin typeface="Baskerville Old Face" panose="02020602080505020303" pitchFamily="18" charset="0"/>
              </a:rPr>
              <a:t>. </a:t>
            </a:r>
          </a:p>
          <a:p>
            <a:endParaRPr lang="en-US" dirty="0">
              <a:latin typeface="Baskerville Old Face" panose="02020602080505020303" pitchFamily="18" charset="0"/>
            </a:endParaRPr>
          </a:p>
        </p:txBody>
      </p:sp>
      <p:sp>
        <p:nvSpPr>
          <p:cNvPr id="10" name="Text Placeholder 9">
            <a:extLst>
              <a:ext uri="{FF2B5EF4-FFF2-40B4-BE49-F238E27FC236}">
                <a16:creationId xmlns:a16="http://schemas.microsoft.com/office/drawing/2014/main" id="{53166213-27C3-460C-AE7E-65A0306F7F32}"/>
              </a:ext>
            </a:extLst>
          </p:cNvPr>
          <p:cNvSpPr>
            <a:spLocks noGrp="1"/>
          </p:cNvSpPr>
          <p:nvPr>
            <p:ph type="body" idx="3"/>
          </p:nvPr>
        </p:nvSpPr>
        <p:spPr>
          <a:xfrm>
            <a:off x="4800600" y="2756746"/>
            <a:ext cx="4103018" cy="3926858"/>
          </a:xfrm>
        </p:spPr>
        <p:txBody>
          <a:bodyPr>
            <a:normAutofit fontScale="85000" lnSpcReduction="20000"/>
          </a:bodyPr>
          <a:lstStyle/>
          <a:p>
            <a:pPr>
              <a:buFont typeface="Wingdings" panose="05000000000000000000" pitchFamily="2" charset="2"/>
              <a:buChar char="v"/>
            </a:pPr>
            <a:r>
              <a:rPr lang="en-US" dirty="0">
                <a:latin typeface="Baskerville Old Face" panose="02020602080505020303" pitchFamily="18" charset="0"/>
              </a:rPr>
              <a:t>Genetic Predisposition/ Carrier Status </a:t>
            </a:r>
          </a:p>
          <a:p>
            <a:pPr>
              <a:buFont typeface="Wingdings" panose="05000000000000000000" pitchFamily="2" charset="2"/>
              <a:buChar char="v"/>
            </a:pPr>
            <a:r>
              <a:rPr lang="en-US" dirty="0">
                <a:latin typeface="Baskerville Old Face" panose="02020602080505020303" pitchFamily="18" charset="0"/>
              </a:rPr>
              <a:t>Military Status, Veteran Status </a:t>
            </a:r>
          </a:p>
          <a:p>
            <a:pPr>
              <a:buFont typeface="Wingdings" panose="05000000000000000000" pitchFamily="2" charset="2"/>
              <a:buChar char="v"/>
            </a:pPr>
            <a:r>
              <a:rPr lang="en-US" dirty="0">
                <a:latin typeface="Baskerville Old Face" panose="02020602080505020303" pitchFamily="18" charset="0"/>
              </a:rPr>
              <a:t>Marital/Familial Status </a:t>
            </a:r>
          </a:p>
          <a:p>
            <a:pPr>
              <a:buFont typeface="Wingdings" panose="05000000000000000000" pitchFamily="2" charset="2"/>
              <a:buChar char="v"/>
            </a:pPr>
            <a:r>
              <a:rPr lang="en-US" dirty="0">
                <a:latin typeface="Baskerville Old Face" panose="02020602080505020303" pitchFamily="18" charset="0"/>
              </a:rPr>
              <a:t>Arrest Record/Criminal Record </a:t>
            </a:r>
          </a:p>
          <a:p>
            <a:pPr>
              <a:buFont typeface="Wingdings" panose="05000000000000000000" pitchFamily="2" charset="2"/>
              <a:buChar char="v"/>
            </a:pPr>
            <a:r>
              <a:rPr lang="en-US" dirty="0">
                <a:latin typeface="Baskerville Old Face" panose="02020602080505020303" pitchFamily="18" charset="0"/>
              </a:rPr>
              <a:t>Status as Victim of Domestic Violence or Stalking</a:t>
            </a:r>
          </a:p>
          <a:p>
            <a:pPr>
              <a:buFont typeface="Wingdings" panose="05000000000000000000" pitchFamily="2" charset="2"/>
              <a:buChar char="v"/>
            </a:pPr>
            <a:r>
              <a:rPr lang="en-US" dirty="0">
                <a:latin typeface="Baskerville Old Face" panose="02020602080505020303" pitchFamily="18" charset="0"/>
              </a:rPr>
              <a:t>Weight</a:t>
            </a:r>
          </a:p>
        </p:txBody>
      </p:sp>
      <p:sp>
        <p:nvSpPr>
          <p:cNvPr id="12" name="TextBox 11">
            <a:extLst>
              <a:ext uri="{FF2B5EF4-FFF2-40B4-BE49-F238E27FC236}">
                <a16:creationId xmlns:a16="http://schemas.microsoft.com/office/drawing/2014/main" id="{D64793B0-2E1C-4EAF-8E37-8CF3EF469D12}"/>
              </a:ext>
            </a:extLst>
          </p:cNvPr>
          <p:cNvSpPr txBox="1"/>
          <p:nvPr/>
        </p:nvSpPr>
        <p:spPr>
          <a:xfrm>
            <a:off x="63632" y="2083324"/>
            <a:ext cx="9080369" cy="646331"/>
          </a:xfrm>
          <a:prstGeom prst="rect">
            <a:avLst/>
          </a:prstGeom>
          <a:noFill/>
        </p:spPr>
        <p:txBody>
          <a:bodyPr wrap="square" rtlCol="0">
            <a:spAutoFit/>
          </a:bodyPr>
          <a:lstStyle/>
          <a:p>
            <a:pPr algn="ctr"/>
            <a:r>
              <a:rPr lang="en-US" sz="3600" b="1" u="sng" dirty="0">
                <a:latin typeface="Baskerville Old Face" panose="02020602080505020303" pitchFamily="18" charset="0"/>
              </a:rPr>
              <a:t>Harassment Generally: Protected Characteristics</a:t>
            </a:r>
          </a:p>
        </p:txBody>
      </p:sp>
      <p:cxnSp>
        <p:nvCxnSpPr>
          <p:cNvPr id="14" name="Straight Connector 13">
            <a:extLst>
              <a:ext uri="{FF2B5EF4-FFF2-40B4-BE49-F238E27FC236}">
                <a16:creationId xmlns:a16="http://schemas.microsoft.com/office/drawing/2014/main" id="{6E2C6566-B0B8-4E34-B816-00DEFF147D92}"/>
              </a:ext>
            </a:extLst>
          </p:cNvPr>
          <p:cNvCxnSpPr/>
          <p:nvPr/>
        </p:nvCxnSpPr>
        <p:spPr>
          <a:xfrm>
            <a:off x="247454" y="2743200"/>
            <a:ext cx="8710367" cy="0"/>
          </a:xfrm>
          <a:prstGeom prst="line">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pic>
        <p:nvPicPr>
          <p:cNvPr id="15" name="Picture 14">
            <a:extLst>
              <a:ext uri="{FF2B5EF4-FFF2-40B4-BE49-F238E27FC236}">
                <a16:creationId xmlns:a16="http://schemas.microsoft.com/office/drawing/2014/main" id="{5B2606F4-6CEF-413F-A526-6BA6B2E1B4D9}"/>
              </a:ext>
            </a:extLst>
          </p:cNvPr>
          <p:cNvPicPr>
            <a:picLocks noChangeAspect="1"/>
          </p:cNvPicPr>
          <p:nvPr/>
        </p:nvPicPr>
        <p:blipFill>
          <a:blip r:embed="rId3"/>
          <a:stretch>
            <a:fillRect/>
          </a:stretch>
        </p:blipFill>
        <p:spPr>
          <a:xfrm>
            <a:off x="-381000" y="0"/>
            <a:ext cx="3219254" cy="2113668"/>
          </a:xfrm>
          <a:prstGeom prst="rect">
            <a:avLst/>
          </a:prstGeom>
        </p:spPr>
      </p:pic>
      <p:sp>
        <p:nvSpPr>
          <p:cNvPr id="2" name="Slide Number Placeholder 1">
            <a:extLst>
              <a:ext uri="{FF2B5EF4-FFF2-40B4-BE49-F238E27FC236}">
                <a16:creationId xmlns:a16="http://schemas.microsoft.com/office/drawing/2014/main" id="{F7980776-F43D-4B30-A831-2DFEA3C75264}"/>
              </a:ext>
            </a:extLst>
          </p:cNvPr>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31637416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895599" cy="265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81200" y="1012954"/>
            <a:ext cx="6947065" cy="5509200"/>
          </a:xfrm>
          <a:prstGeom prst="rect">
            <a:avLst/>
          </a:prstGeom>
          <a:noFill/>
        </p:spPr>
        <p:txBody>
          <a:bodyPr wrap="square" rtlCol="0">
            <a:spAutoFit/>
          </a:bodyPr>
          <a:lstStyle/>
          <a:p>
            <a:pPr algn="ctr"/>
            <a:r>
              <a:rPr lang="en-US" sz="4400" b="1" dirty="0">
                <a:latin typeface="Baskerville Old Face" panose="02020602080505020303" pitchFamily="18" charset="0"/>
              </a:rPr>
              <a:t> </a:t>
            </a:r>
            <a:r>
              <a:rPr lang="en-US" sz="4400" b="1" u="sng" dirty="0">
                <a:solidFill>
                  <a:srgbClr val="C00000"/>
                </a:solidFill>
                <a:latin typeface="Baskerville Old Face" panose="02020602080505020303" pitchFamily="18" charset="0"/>
              </a:rPr>
              <a:t>What is Unlawful Harassment</a:t>
            </a:r>
            <a:r>
              <a:rPr lang="en-US" sz="4400" b="1" dirty="0">
                <a:solidFill>
                  <a:srgbClr val="C00000"/>
                </a:solidFill>
                <a:latin typeface="Baskerville Old Face" panose="02020602080505020303" pitchFamily="18" charset="0"/>
              </a:rPr>
              <a:t>? </a:t>
            </a:r>
          </a:p>
          <a:p>
            <a:pPr algn="ctr"/>
            <a:endParaRPr lang="en-US" sz="4400" b="1" dirty="0">
              <a:latin typeface="Baskerville Old Face" panose="02020602080505020303" pitchFamily="18" charset="0"/>
            </a:endParaRPr>
          </a:p>
          <a:p>
            <a:pPr algn="ctr"/>
            <a:r>
              <a:rPr lang="en-US" sz="4400" b="1" dirty="0">
                <a:latin typeface="Baskerville Old Face" panose="02020602080505020303" pitchFamily="18" charset="0"/>
              </a:rPr>
              <a:t>Harassment </a:t>
            </a:r>
          </a:p>
          <a:p>
            <a:pPr algn="ctr"/>
            <a:r>
              <a:rPr lang="en-US" sz="4400" b="1" dirty="0">
                <a:latin typeface="Baskerville Old Face" panose="02020602080505020303" pitchFamily="18" charset="0"/>
              </a:rPr>
              <a:t>based upon a protected characteristic</a:t>
            </a:r>
          </a:p>
          <a:p>
            <a:pPr algn="ctr"/>
            <a:r>
              <a:rPr lang="en-US" sz="4400" b="1" dirty="0">
                <a:latin typeface="Baskerville Old Face" panose="02020602080505020303" pitchFamily="18" charset="0"/>
              </a:rPr>
              <a:t> </a:t>
            </a:r>
            <a:r>
              <a:rPr lang="en-US" sz="4400" b="1" i="1" u="sng" dirty="0">
                <a:latin typeface="Baskerville Old Face" panose="02020602080505020303" pitchFamily="18" charset="0"/>
              </a:rPr>
              <a:t>IS</a:t>
            </a:r>
            <a:r>
              <a:rPr lang="en-US" sz="4400" b="1" dirty="0">
                <a:latin typeface="Baskerville Old Face" panose="02020602080505020303" pitchFamily="18" charset="0"/>
              </a:rPr>
              <a:t> </a:t>
            </a:r>
          </a:p>
          <a:p>
            <a:pPr algn="ctr"/>
            <a:r>
              <a:rPr lang="en-US" sz="4400" b="1" dirty="0">
                <a:latin typeface="Baskerville Old Face" panose="02020602080505020303" pitchFamily="18" charset="0"/>
              </a:rPr>
              <a:t>Discrimination. </a:t>
            </a:r>
          </a:p>
        </p:txBody>
      </p:sp>
      <p:sp>
        <p:nvSpPr>
          <p:cNvPr id="4" name="Slide Number Placeholder 2">
            <a:extLst>
              <a:ext uri="{FF2B5EF4-FFF2-40B4-BE49-F238E27FC236}">
                <a16:creationId xmlns:a16="http://schemas.microsoft.com/office/drawing/2014/main" id="{10B30178-1DCD-4FF0-A9DF-2DADC7BD3C97}"/>
              </a:ext>
            </a:extLst>
          </p:cNvPr>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79F15-7592-4F33-89BF-155CE9228277}" type="slidenum">
              <a:rPr lang="en-US" sz="1200" smtClean="0"/>
              <a:pPr algn="r"/>
              <a:t>7</a:t>
            </a:fld>
            <a:endParaRPr lang="en-US" sz="1200" dirty="0"/>
          </a:p>
        </p:txBody>
      </p:sp>
    </p:spTree>
    <p:extLst>
      <p:ext uri="{BB962C8B-B14F-4D97-AF65-F5344CB8AC3E}">
        <p14:creationId xmlns:p14="http://schemas.microsoft.com/office/powerpoint/2010/main" val="31158897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209800"/>
            <a:ext cx="8641080" cy="3657600"/>
          </a:xfrm>
        </p:spPr>
        <p:txBody>
          <a:bodyPr>
            <a:noAutofit/>
          </a:bodyPr>
          <a:lstStyle/>
          <a:p>
            <a:pPr marL="0" indent="0">
              <a:buNone/>
            </a:pPr>
            <a:r>
              <a:rPr lang="en-US" sz="2400" b="1" dirty="0">
                <a:solidFill>
                  <a:srgbClr val="646569"/>
                </a:solidFill>
              </a:rPr>
              <a:t>Under New York State law, harassment need not be “severe or pervasive” to be unlawful.</a:t>
            </a:r>
          </a:p>
          <a:p>
            <a:pPr marL="0" indent="0">
              <a:buNone/>
            </a:pPr>
            <a:endParaRPr lang="en-US" sz="2400" b="1" dirty="0">
              <a:solidFill>
                <a:srgbClr val="646569"/>
              </a:solidFill>
            </a:endParaRPr>
          </a:p>
          <a:p>
            <a:pPr marL="0" indent="0">
              <a:buNone/>
            </a:pPr>
            <a:r>
              <a:rPr lang="en-US" sz="2400" b="1" dirty="0">
                <a:solidFill>
                  <a:srgbClr val="646569"/>
                </a:solidFill>
              </a:rPr>
              <a:t>Any of the harassing conduct described in this training can be unlawful unless it is shown to be no more than “petty slights or trivial inconveniences.”</a:t>
            </a:r>
          </a:p>
        </p:txBody>
      </p:sp>
      <p:sp>
        <p:nvSpPr>
          <p:cNvPr id="4" name="Title 1"/>
          <p:cNvSpPr txBox="1">
            <a:spLocks/>
          </p:cNvSpPr>
          <p:nvPr/>
        </p:nvSpPr>
        <p:spPr>
          <a:xfrm>
            <a:off x="274320" y="1219200"/>
            <a:ext cx="830580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latin typeface="Arial" panose="020B0604020202020204" pitchFamily="34" charset="0"/>
                <a:cs typeface="Arial" panose="020B0604020202020204" pitchFamily="34" charset="0"/>
              </a:rPr>
              <a:t>What is Harassment?</a:t>
            </a:r>
          </a:p>
        </p:txBody>
      </p:sp>
    </p:spTree>
    <p:extLst>
      <p:ext uri="{BB962C8B-B14F-4D97-AF65-F5344CB8AC3E}">
        <p14:creationId xmlns:p14="http://schemas.microsoft.com/office/powerpoint/2010/main" val="2892364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536" y="1790700"/>
            <a:ext cx="5135880" cy="3276600"/>
          </a:xfrm>
        </p:spPr>
        <p:txBody>
          <a:bodyPr>
            <a:noAutofit/>
          </a:bodyPr>
          <a:lstStyle/>
          <a:p>
            <a:pPr marL="0" indent="0">
              <a:buNone/>
            </a:pPr>
            <a:r>
              <a:rPr lang="en-US" sz="2400" b="1" dirty="0">
                <a:solidFill>
                  <a:srgbClr val="646569"/>
                </a:solidFill>
              </a:rPr>
              <a:t>Sexual harassment:</a:t>
            </a:r>
          </a:p>
          <a:p>
            <a:pPr>
              <a:lnSpc>
                <a:spcPts val="2800"/>
              </a:lnSpc>
              <a:spcBef>
                <a:spcPts val="600"/>
              </a:spcBef>
            </a:pPr>
            <a:r>
              <a:rPr lang="en-US" sz="2400" dirty="0">
                <a:solidFill>
                  <a:srgbClr val="646569"/>
                </a:solidFill>
              </a:rPr>
              <a:t>Is a form of sex discrimination and is unlawful</a:t>
            </a:r>
          </a:p>
          <a:p>
            <a:pPr>
              <a:lnSpc>
                <a:spcPts val="2800"/>
              </a:lnSpc>
              <a:spcBef>
                <a:spcPts val="600"/>
              </a:spcBef>
            </a:pPr>
            <a:r>
              <a:rPr lang="en-US" sz="2400" dirty="0">
                <a:solidFill>
                  <a:srgbClr val="646569"/>
                </a:solidFill>
              </a:rPr>
              <a:t>Includes harassment on the basis of sex, sexual orientation, self-identified or perceived sex, gender expression, gender identity and the status of being transgender.</a:t>
            </a:r>
          </a:p>
          <a:p>
            <a:pPr>
              <a:lnSpc>
                <a:spcPts val="2800"/>
              </a:lnSpc>
              <a:spcBef>
                <a:spcPts val="600"/>
              </a:spcBef>
            </a:pPr>
            <a:r>
              <a:rPr lang="en-US" sz="2400" dirty="0">
                <a:solidFill>
                  <a:srgbClr val="646569"/>
                </a:solidFill>
              </a:rPr>
              <a:t>Is unlawful when it subjects an individual to inferior terms, conditions, or privileges of employment. </a:t>
            </a:r>
          </a:p>
        </p:txBody>
      </p:sp>
      <p:sp>
        <p:nvSpPr>
          <p:cNvPr id="4" name="Title 1"/>
          <p:cNvSpPr txBox="1">
            <a:spLocks/>
          </p:cNvSpPr>
          <p:nvPr/>
        </p:nvSpPr>
        <p:spPr>
          <a:xfrm>
            <a:off x="294536" y="609601"/>
            <a:ext cx="8305800" cy="9144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latin typeface="Arial" panose="020B0604020202020204" pitchFamily="34" charset="0"/>
                <a:cs typeface="Arial" panose="020B0604020202020204" pitchFamily="34" charset="0"/>
              </a:rPr>
              <a:t>What is Sexual Harassment?</a:t>
            </a:r>
          </a:p>
        </p:txBody>
      </p:sp>
      <p:pic>
        <p:nvPicPr>
          <p:cNvPr id="5" name="Picture 2">
            <a:extLst>
              <a:ext uri="{FF2B5EF4-FFF2-40B4-BE49-F238E27FC236}">
                <a16:creationId xmlns:a16="http://schemas.microsoft.com/office/drawing/2014/main" id="{88551110-6FDE-683A-E419-BA0EACEDF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815" y="2057400"/>
            <a:ext cx="308399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578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4871</Words>
  <Application>Microsoft Office PowerPoint</Application>
  <PresentationFormat>On-screen Show (4:3)</PresentationFormat>
  <Paragraphs>546</Paragraphs>
  <Slides>46</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Baskerville Old Face</vt:lpstr>
      <vt:lpstr>Calibri</vt:lpstr>
      <vt:lpstr>Courier New</vt:lpstr>
      <vt:lpstr>Georgia</vt:lpstr>
      <vt:lpstr>Muli</vt:lpstr>
      <vt:lpstr>Times</vt:lpstr>
      <vt:lpstr>Wingdings</vt:lpstr>
      <vt:lpstr>Office Theme</vt:lpstr>
      <vt:lpstr>Unlawful Discrimination &amp; Harassment</vt:lpstr>
      <vt:lpstr>PowerPoint Presentation</vt:lpstr>
      <vt:lpstr>AGENDA</vt:lpstr>
      <vt:lpstr>Laws Governing Harassment of  Employees and Students</vt:lpstr>
      <vt:lpstr>Laws Governing Harassment of  Employees and Students</vt:lpstr>
      <vt:lpstr>PowerPoint Presentation</vt:lpstr>
      <vt:lpstr>PowerPoint Presentation</vt:lpstr>
      <vt:lpstr>PowerPoint Presentation</vt:lpstr>
      <vt:lpstr>PowerPoint Presentation</vt:lpstr>
      <vt:lpstr>PowerPoint Presentation</vt:lpstr>
      <vt:lpstr>PowerPoint Presentation</vt:lpstr>
      <vt:lpstr>What is Quid Pro Quo Harassment?</vt:lpstr>
      <vt:lpstr>PowerPoint Presentation</vt:lpstr>
      <vt:lpstr>PowerPoint Presentation</vt:lpstr>
      <vt:lpstr>Where Can Harassment Occur?  Anywhere.</vt:lpstr>
      <vt:lpstr>PowerPoint Presentation</vt:lpstr>
      <vt:lpstr>At What Point Does Harassment Occur? </vt:lpstr>
      <vt:lpstr>PowerPoint Presentation</vt:lpstr>
      <vt:lpstr>What isn’t Harassment?</vt:lpstr>
      <vt:lpstr>Retaliation </vt:lpstr>
      <vt:lpstr>Retaliation </vt:lpstr>
      <vt:lpstr>District Policies</vt:lpstr>
      <vt:lpstr>What to Do if You Have a Complaint </vt:lpstr>
      <vt:lpstr>What to Do if You Have a Complaint </vt:lpstr>
      <vt:lpstr>PowerPoint Presentation</vt:lpstr>
      <vt:lpstr>Complaints </vt:lpstr>
      <vt:lpstr>Employee Complaints </vt:lpstr>
      <vt:lpstr>Supervisor Obligations </vt:lpstr>
      <vt:lpstr>Witnesses: Reporting a Complaint</vt:lpstr>
      <vt:lpstr>Bystander Obligations </vt:lpstr>
      <vt:lpstr>PowerPoint Presentation</vt:lpstr>
      <vt:lpstr>PowerPoint Presentation</vt:lpstr>
      <vt:lpstr>Disciplinary Action – Employees</vt:lpstr>
      <vt:lpstr>Disciplinary Action – Students</vt:lpstr>
      <vt:lpstr>Disciplinary Action – Students</vt:lpstr>
      <vt:lpstr>Question Number 1</vt:lpstr>
      <vt:lpstr>Question Number 1</vt:lpstr>
      <vt:lpstr>Question Number 2</vt:lpstr>
      <vt:lpstr>Question Number 2</vt:lpstr>
      <vt:lpstr>Question Number 3</vt:lpstr>
      <vt:lpstr>Question Number 3</vt:lpstr>
      <vt:lpstr>Question Number 4</vt:lpstr>
      <vt:lpstr>Question Number 4</vt:lpstr>
      <vt:lpstr>Question Number 5</vt:lpstr>
      <vt:lpstr>Question Number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Unlawful Discrimination &amp; Harassment</dc:title>
  <dc:creator>Callahan, Erin</dc:creator>
  <cp:lastModifiedBy>Lenahan, Monica</cp:lastModifiedBy>
  <cp:revision>75</cp:revision>
  <cp:lastPrinted>2021-08-31T19:17:44Z</cp:lastPrinted>
  <dcterms:created xsi:type="dcterms:W3CDTF">2020-08-27T20:50:02Z</dcterms:created>
  <dcterms:modified xsi:type="dcterms:W3CDTF">2022-09-01T11:06:09Z</dcterms:modified>
</cp:coreProperties>
</file>