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303" r:id="rId4"/>
    <p:sldId id="296" r:id="rId5"/>
    <p:sldId id="317" r:id="rId6"/>
    <p:sldId id="320" r:id="rId7"/>
    <p:sldId id="316" r:id="rId8"/>
    <p:sldId id="265" r:id="rId9"/>
    <p:sldId id="321" r:id="rId10"/>
    <p:sldId id="294" r:id="rId11"/>
    <p:sldId id="291" r:id="rId12"/>
    <p:sldId id="311" r:id="rId13"/>
    <p:sldId id="312" r:id="rId14"/>
    <p:sldId id="313" r:id="rId15"/>
    <p:sldId id="304" r:id="rId16"/>
    <p:sldId id="314" r:id="rId17"/>
    <p:sldId id="318" r:id="rId18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29" autoAdjust="0"/>
  </p:normalViewPr>
  <p:slideViewPr>
    <p:cSldViewPr snapToGrid="0">
      <p:cViewPr varScale="1">
        <p:scale>
          <a:sx n="106" d="100"/>
          <a:sy n="106" d="100"/>
        </p:scale>
        <p:origin x="7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0B1-47E5-A4C9-9969CADA5D23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0B1-47E5-A4C9-9969CADA5D23}"/>
              </c:ext>
            </c:extLst>
          </c:dPt>
          <c:dPt>
            <c:idx val="2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10B1-47E5-A4C9-9969CADA5D23}"/>
              </c:ext>
            </c:extLst>
          </c:dPt>
          <c:dPt>
            <c:idx val="3"/>
            <c:bubble3D val="0"/>
            <c:spPr>
              <a:solidFill>
                <a:schemeClr val="accent4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0B1-47E5-A4C9-9969CADA5D23}"/>
              </c:ext>
            </c:extLst>
          </c:dPt>
          <c:dPt>
            <c:idx val="4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0B1-47E5-A4C9-9969CADA5D23}"/>
              </c:ext>
            </c:extLst>
          </c:dPt>
          <c:dPt>
            <c:idx val="5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0B1-47E5-A4C9-9969CADA5D23}"/>
              </c:ext>
            </c:extLst>
          </c:dPt>
          <c:dLbls>
            <c:dLbl>
              <c:idx val="0"/>
              <c:layout>
                <c:manualLayout>
                  <c:x val="4.2040358744394622E-2"/>
                  <c:y val="6.479205067860685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B1-47E5-A4C9-9969CADA5D2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0B1-47E5-A4C9-9969CADA5D2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10B1-47E5-A4C9-9969CADA5D2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17175778772429"/>
                      <c:h val="0.2078926550175432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10B1-47E5-A4C9-9969CADA5D23}"/>
                </c:ext>
              </c:extLst>
            </c:dLbl>
            <c:dLbl>
              <c:idx val="4"/>
              <c:layout>
                <c:manualLayout>
                  <c:x val="-0.1275224215246637"/>
                  <c:y val="-1.61980126696518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B1-47E5-A4C9-9969CADA5D23}"/>
                </c:ext>
              </c:extLst>
            </c:dLbl>
            <c:dLbl>
              <c:idx val="5"/>
              <c:layout>
                <c:manualLayout>
                  <c:x val="0.19123157003054966"/>
                  <c:y val="1.14303550268271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B1-47E5-A4C9-9969CADA5D2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Salaries</c:v>
                </c:pt>
                <c:pt idx="1">
                  <c:v>Benefits</c:v>
                </c:pt>
                <c:pt idx="2">
                  <c:v>Equipment</c:v>
                </c:pt>
                <c:pt idx="3">
                  <c:v>Contractual/Supplies</c:v>
                </c:pt>
                <c:pt idx="4">
                  <c:v>Debt payments</c:v>
                </c:pt>
                <c:pt idx="5">
                  <c:v>Interfund transfers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6685801</c:v>
                </c:pt>
                <c:pt idx="1">
                  <c:v>4554601</c:v>
                </c:pt>
                <c:pt idx="2">
                  <c:v>168500</c:v>
                </c:pt>
                <c:pt idx="3">
                  <c:v>3399627</c:v>
                </c:pt>
                <c:pt idx="4">
                  <c:v>1126448</c:v>
                </c:pt>
                <c:pt idx="5">
                  <c:v>120000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B1-47E5-A4C9-9969CADA5D2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5EABD1-F3C7-4A3C-8009-1207112BA24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063B71-2EA1-4E84-94FC-82446332F270}">
      <dgm:prSet/>
      <dgm:spPr/>
      <dgm:t>
        <a:bodyPr/>
        <a:lstStyle/>
        <a:p>
          <a:r>
            <a:rPr lang="en-US" dirty="0"/>
            <a:t> </a:t>
          </a:r>
          <a:r>
            <a:rPr lang="en-US" b="1" u="sng" dirty="0"/>
            <a:t>Questar IT support: </a:t>
          </a:r>
          <a:r>
            <a:rPr lang="en-US" b="1" u="none" dirty="0"/>
            <a:t> </a:t>
          </a:r>
          <a:r>
            <a:rPr lang="en-US" dirty="0"/>
            <a:t>It is recommended that the district transition to Questar for IT services starting April 13th, covering the remainder of the current school year and extending through the 2026–2027 school year.</a:t>
          </a:r>
        </a:p>
      </dgm:t>
    </dgm:pt>
    <dgm:pt modelId="{7E69C2B9-E408-48C3-BED4-2E0A9E0E2916}" type="parTrans" cxnId="{3DEBE4F5-B31F-4FAB-B858-1F215784366F}">
      <dgm:prSet/>
      <dgm:spPr/>
      <dgm:t>
        <a:bodyPr/>
        <a:lstStyle/>
        <a:p>
          <a:endParaRPr lang="en-US"/>
        </a:p>
      </dgm:t>
    </dgm:pt>
    <dgm:pt modelId="{121897F0-B3B8-4BBC-8B8E-631294001D52}" type="sibTrans" cxnId="{3DEBE4F5-B31F-4FAB-B858-1F215784366F}">
      <dgm:prSet/>
      <dgm:spPr/>
      <dgm:t>
        <a:bodyPr/>
        <a:lstStyle/>
        <a:p>
          <a:endParaRPr lang="en-US"/>
        </a:p>
      </dgm:t>
    </dgm:pt>
    <dgm:pt modelId="{0F6C2E10-EC90-47C7-9244-D15A16DBCA54}">
      <dgm:prSet/>
      <dgm:spPr/>
      <dgm:t>
        <a:bodyPr/>
        <a:lstStyle/>
        <a:p>
          <a:r>
            <a:rPr lang="en-US" b="1" u="sng" dirty="0"/>
            <a:t>Why this change</a:t>
          </a:r>
          <a:r>
            <a:rPr lang="en-US" dirty="0"/>
            <a:t>: </a:t>
          </a:r>
          <a:r>
            <a:rPr lang="en-US" b="0" dirty="0"/>
            <a:t>Difficult to recruit and retain qualified IT staff. Increasing demand for reliable, consistent support</a:t>
          </a:r>
        </a:p>
      </dgm:t>
    </dgm:pt>
    <dgm:pt modelId="{2B41BC8F-49F7-48CB-A443-B3B31FB374C4}" type="parTrans" cxnId="{29622A89-D089-4AB0-9DEA-824EDC3EC43A}">
      <dgm:prSet/>
      <dgm:spPr/>
      <dgm:t>
        <a:bodyPr/>
        <a:lstStyle/>
        <a:p>
          <a:endParaRPr lang="en-US"/>
        </a:p>
      </dgm:t>
    </dgm:pt>
    <dgm:pt modelId="{4FAFE2F0-EB7B-4407-9A6C-061A4C242DFC}" type="sibTrans" cxnId="{29622A89-D089-4AB0-9DEA-824EDC3EC43A}">
      <dgm:prSet/>
      <dgm:spPr/>
      <dgm:t>
        <a:bodyPr/>
        <a:lstStyle/>
        <a:p>
          <a:endParaRPr lang="en-US"/>
        </a:p>
      </dgm:t>
    </dgm:pt>
    <dgm:pt modelId="{5EF6BCF8-88EA-4C1F-86E2-5EE306762377}">
      <dgm:prSet/>
      <dgm:spPr/>
      <dgm:t>
        <a:bodyPr/>
        <a:lstStyle/>
        <a:p>
          <a:r>
            <a:rPr lang="en-US" b="1" u="sng" dirty="0"/>
            <a:t>Long Term Value: </a:t>
          </a:r>
          <a:r>
            <a:rPr lang="en-US" dirty="0"/>
            <a:t>Added benefits include structured proactive IT support plan, access to qualified and specialized IT professionals.</a:t>
          </a:r>
        </a:p>
      </dgm:t>
    </dgm:pt>
    <dgm:pt modelId="{55AC0115-C4DE-4BCD-B507-C2C48F62F38A}" type="parTrans" cxnId="{DA943DBD-4A8D-4B52-8FCF-113C5C8C83EF}">
      <dgm:prSet/>
      <dgm:spPr/>
      <dgm:t>
        <a:bodyPr/>
        <a:lstStyle/>
        <a:p>
          <a:endParaRPr lang="en-US"/>
        </a:p>
      </dgm:t>
    </dgm:pt>
    <dgm:pt modelId="{41E1B83D-6D07-440B-9D23-2ABBE7F50851}" type="sibTrans" cxnId="{DA943DBD-4A8D-4B52-8FCF-113C5C8C83EF}">
      <dgm:prSet/>
      <dgm:spPr/>
      <dgm:t>
        <a:bodyPr/>
        <a:lstStyle/>
        <a:p>
          <a:endParaRPr lang="en-US"/>
        </a:p>
      </dgm:t>
    </dgm:pt>
    <dgm:pt modelId="{8B9D73DE-09E7-419F-803F-C5AF63AABDB9}">
      <dgm:prSet/>
      <dgm:spPr/>
      <dgm:t>
        <a:bodyPr/>
        <a:lstStyle/>
        <a:p>
          <a:r>
            <a:rPr lang="en-US" b="1" u="sng" dirty="0"/>
            <a:t>State Aid: </a:t>
          </a:r>
          <a:r>
            <a:rPr lang="en-US" dirty="0"/>
            <a:t>The district is eligible for </a:t>
          </a:r>
          <a:r>
            <a:rPr lang="en-US" b="1" dirty="0"/>
            <a:t>36% state aid reimbursement</a:t>
          </a:r>
          <a:r>
            <a:rPr lang="en-US" dirty="0"/>
            <a:t>, which will return approximately </a:t>
          </a:r>
          <a:r>
            <a:rPr lang="en-US" b="1" dirty="0">
              <a:solidFill>
                <a:srgbClr val="00B050"/>
              </a:solidFill>
            </a:rPr>
            <a:t>$54,000</a:t>
          </a:r>
          <a:r>
            <a:rPr lang="en-US" dirty="0">
              <a:solidFill>
                <a:srgbClr val="00B050"/>
              </a:solidFill>
            </a:rPr>
            <a:t> </a:t>
          </a:r>
          <a:r>
            <a:rPr lang="en-US" dirty="0"/>
            <a:t>in the following year (2027-2028). </a:t>
          </a:r>
        </a:p>
      </dgm:t>
    </dgm:pt>
    <dgm:pt modelId="{49EC14D9-092E-437C-96C4-AF33F889A1D4}" type="parTrans" cxnId="{0C59E716-F2CD-4750-9BE5-0B3D7875F92B}">
      <dgm:prSet/>
      <dgm:spPr/>
      <dgm:t>
        <a:bodyPr/>
        <a:lstStyle/>
        <a:p>
          <a:endParaRPr lang="en-US"/>
        </a:p>
      </dgm:t>
    </dgm:pt>
    <dgm:pt modelId="{E54CBF9A-7A4A-454C-A910-31196A4CF68F}" type="sibTrans" cxnId="{0C59E716-F2CD-4750-9BE5-0B3D7875F92B}">
      <dgm:prSet/>
      <dgm:spPr/>
      <dgm:t>
        <a:bodyPr/>
        <a:lstStyle/>
        <a:p>
          <a:endParaRPr lang="en-US"/>
        </a:p>
      </dgm:t>
    </dgm:pt>
    <dgm:pt modelId="{F25237B5-4563-4B77-B978-51A48BFF10AE}">
      <dgm:prSet/>
      <dgm:spPr/>
      <dgm:t>
        <a:bodyPr/>
        <a:lstStyle/>
        <a:p>
          <a:r>
            <a:rPr lang="en-US" b="1" u="sng" dirty="0"/>
            <a:t>Net Impact: </a:t>
          </a:r>
          <a:r>
            <a:rPr lang="en-US" dirty="0"/>
            <a:t>After state aid reimbursement, the overall cost is expected to be comparable to maintaining in-house IT staffing without Questar services. </a:t>
          </a:r>
        </a:p>
      </dgm:t>
    </dgm:pt>
    <dgm:pt modelId="{512E47CD-4D5A-4838-8821-520384231625}" type="parTrans" cxnId="{687C7A29-1D50-40B5-9C84-BF623184D593}">
      <dgm:prSet/>
      <dgm:spPr/>
      <dgm:t>
        <a:bodyPr/>
        <a:lstStyle/>
        <a:p>
          <a:endParaRPr lang="en-US"/>
        </a:p>
      </dgm:t>
    </dgm:pt>
    <dgm:pt modelId="{18633A80-CC49-47A0-94D5-415F21AF451B}" type="sibTrans" cxnId="{687C7A29-1D50-40B5-9C84-BF623184D593}">
      <dgm:prSet/>
      <dgm:spPr/>
      <dgm:t>
        <a:bodyPr/>
        <a:lstStyle/>
        <a:p>
          <a:endParaRPr lang="en-US"/>
        </a:p>
      </dgm:t>
    </dgm:pt>
    <dgm:pt modelId="{8EF9BE3B-DF6D-467A-9E5D-005470294E96}">
      <dgm:prSet/>
      <dgm:spPr/>
      <dgm:t>
        <a:bodyPr/>
        <a:lstStyle/>
        <a:p>
          <a:r>
            <a:rPr lang="en-US" b="1" u="sng"/>
            <a:t>Annual Cost</a:t>
          </a:r>
          <a:r>
            <a:rPr lang="en-US" b="1"/>
            <a:t>: </a:t>
          </a:r>
          <a:r>
            <a:rPr lang="en-US"/>
            <a:t>Services for 2026-2027 cost </a:t>
          </a:r>
          <a:r>
            <a:rPr lang="en-US" b="1"/>
            <a:t>approximately $150,000 </a:t>
          </a:r>
          <a:r>
            <a:rPr lang="en-US"/>
            <a:t>which is </a:t>
          </a:r>
          <a:r>
            <a:rPr lang="en-US">
              <a:solidFill>
                <a:schemeClr val="tx1"/>
              </a:solidFill>
            </a:rPr>
            <a:t>a</a:t>
          </a:r>
          <a:r>
            <a:rPr lang="en-US">
              <a:solidFill>
                <a:srgbClr val="FF0000"/>
              </a:solidFill>
            </a:rPr>
            <a:t> </a:t>
          </a:r>
          <a:r>
            <a:rPr lang="en-US" b="1">
              <a:solidFill>
                <a:srgbClr val="FF0000"/>
              </a:solidFill>
            </a:rPr>
            <a:t>$50,000 increase </a:t>
          </a:r>
          <a:r>
            <a:rPr lang="en-US"/>
            <a:t>to the 2026-2027 budget. </a:t>
          </a:r>
          <a:endParaRPr lang="en-US" dirty="0"/>
        </a:p>
      </dgm:t>
    </dgm:pt>
    <dgm:pt modelId="{544CDF0E-C56D-46B8-BB94-D4F8491D3F88}" type="parTrans" cxnId="{98DAF8CC-51B2-4EF4-9963-E3E7F0EA5E4D}">
      <dgm:prSet/>
      <dgm:spPr/>
      <dgm:t>
        <a:bodyPr/>
        <a:lstStyle/>
        <a:p>
          <a:endParaRPr lang="en-US"/>
        </a:p>
      </dgm:t>
    </dgm:pt>
    <dgm:pt modelId="{70587C3D-85FE-4677-9E1E-B548E256607C}" type="sibTrans" cxnId="{98DAF8CC-51B2-4EF4-9963-E3E7F0EA5E4D}">
      <dgm:prSet/>
      <dgm:spPr/>
      <dgm:t>
        <a:bodyPr/>
        <a:lstStyle/>
        <a:p>
          <a:endParaRPr lang="en-US"/>
        </a:p>
      </dgm:t>
    </dgm:pt>
    <dgm:pt modelId="{0672CB64-112C-46A0-AF04-0E7237317A7C}" type="pres">
      <dgm:prSet presAssocID="{F45EABD1-F3C7-4A3C-8009-1207112BA24C}" presName="vert0" presStyleCnt="0">
        <dgm:presLayoutVars>
          <dgm:dir/>
          <dgm:animOne val="branch"/>
          <dgm:animLvl val="lvl"/>
        </dgm:presLayoutVars>
      </dgm:prSet>
      <dgm:spPr/>
    </dgm:pt>
    <dgm:pt modelId="{4093D90F-F17B-4596-82DF-0785964DC3B2}" type="pres">
      <dgm:prSet presAssocID="{2F063B71-2EA1-4E84-94FC-82446332F270}" presName="thickLine" presStyleLbl="alignNode1" presStyleIdx="0" presStyleCnt="6"/>
      <dgm:spPr/>
    </dgm:pt>
    <dgm:pt modelId="{3FB3D8E9-7D5E-4051-A6EB-6FB627FAF464}" type="pres">
      <dgm:prSet presAssocID="{2F063B71-2EA1-4E84-94FC-82446332F270}" presName="horz1" presStyleCnt="0"/>
      <dgm:spPr/>
    </dgm:pt>
    <dgm:pt modelId="{CFB7046B-5091-41D4-93EF-7DB9F1811AA6}" type="pres">
      <dgm:prSet presAssocID="{2F063B71-2EA1-4E84-94FC-82446332F270}" presName="tx1" presStyleLbl="revTx" presStyleIdx="0" presStyleCnt="6"/>
      <dgm:spPr/>
    </dgm:pt>
    <dgm:pt modelId="{617B549F-F503-4D4A-B8AE-ADE89F0F7B8A}" type="pres">
      <dgm:prSet presAssocID="{2F063B71-2EA1-4E84-94FC-82446332F270}" presName="vert1" presStyleCnt="0"/>
      <dgm:spPr/>
    </dgm:pt>
    <dgm:pt modelId="{EF1377BA-D969-4A93-BD67-7C4E073F76A0}" type="pres">
      <dgm:prSet presAssocID="{0F6C2E10-EC90-47C7-9244-D15A16DBCA54}" presName="thickLine" presStyleLbl="alignNode1" presStyleIdx="1" presStyleCnt="6"/>
      <dgm:spPr/>
    </dgm:pt>
    <dgm:pt modelId="{ABA786BD-C69E-46E1-A300-BA6ED0C71533}" type="pres">
      <dgm:prSet presAssocID="{0F6C2E10-EC90-47C7-9244-D15A16DBCA54}" presName="horz1" presStyleCnt="0"/>
      <dgm:spPr/>
    </dgm:pt>
    <dgm:pt modelId="{7D9B5356-D1A8-4A85-9040-99783162919F}" type="pres">
      <dgm:prSet presAssocID="{0F6C2E10-EC90-47C7-9244-D15A16DBCA54}" presName="tx1" presStyleLbl="revTx" presStyleIdx="1" presStyleCnt="6"/>
      <dgm:spPr/>
    </dgm:pt>
    <dgm:pt modelId="{71BBB776-E787-4414-81C1-C9D4E525D34A}" type="pres">
      <dgm:prSet presAssocID="{0F6C2E10-EC90-47C7-9244-D15A16DBCA54}" presName="vert1" presStyleCnt="0"/>
      <dgm:spPr/>
    </dgm:pt>
    <dgm:pt modelId="{127C7973-2644-47AD-BEB7-F045B7B753A5}" type="pres">
      <dgm:prSet presAssocID="{5EF6BCF8-88EA-4C1F-86E2-5EE306762377}" presName="thickLine" presStyleLbl="alignNode1" presStyleIdx="2" presStyleCnt="6"/>
      <dgm:spPr/>
    </dgm:pt>
    <dgm:pt modelId="{A0F750FB-6AB2-4643-9B06-D539FF5757F2}" type="pres">
      <dgm:prSet presAssocID="{5EF6BCF8-88EA-4C1F-86E2-5EE306762377}" presName="horz1" presStyleCnt="0"/>
      <dgm:spPr/>
    </dgm:pt>
    <dgm:pt modelId="{85849277-DCDC-4922-B3C9-4940A75E88CF}" type="pres">
      <dgm:prSet presAssocID="{5EF6BCF8-88EA-4C1F-86E2-5EE306762377}" presName="tx1" presStyleLbl="revTx" presStyleIdx="2" presStyleCnt="6"/>
      <dgm:spPr/>
    </dgm:pt>
    <dgm:pt modelId="{25E41DD9-6150-40A1-83F3-037ADA37000C}" type="pres">
      <dgm:prSet presAssocID="{5EF6BCF8-88EA-4C1F-86E2-5EE306762377}" presName="vert1" presStyleCnt="0"/>
      <dgm:spPr/>
    </dgm:pt>
    <dgm:pt modelId="{61F503A3-848B-44F3-8466-BA2D353892F1}" type="pres">
      <dgm:prSet presAssocID="{8EF9BE3B-DF6D-467A-9E5D-005470294E96}" presName="thickLine" presStyleLbl="alignNode1" presStyleIdx="3" presStyleCnt="6"/>
      <dgm:spPr/>
    </dgm:pt>
    <dgm:pt modelId="{DFE71C12-DE3E-4C5E-92BE-FC2CE9122ADD}" type="pres">
      <dgm:prSet presAssocID="{8EF9BE3B-DF6D-467A-9E5D-005470294E96}" presName="horz1" presStyleCnt="0"/>
      <dgm:spPr/>
    </dgm:pt>
    <dgm:pt modelId="{6CDB3201-4B2E-40D9-81D8-D2CA1D9833FF}" type="pres">
      <dgm:prSet presAssocID="{8EF9BE3B-DF6D-467A-9E5D-005470294E96}" presName="tx1" presStyleLbl="revTx" presStyleIdx="3" presStyleCnt="6"/>
      <dgm:spPr/>
    </dgm:pt>
    <dgm:pt modelId="{B8B786BC-1D32-410E-8B38-5DB607554294}" type="pres">
      <dgm:prSet presAssocID="{8EF9BE3B-DF6D-467A-9E5D-005470294E96}" presName="vert1" presStyleCnt="0"/>
      <dgm:spPr/>
    </dgm:pt>
    <dgm:pt modelId="{091A0CE4-6E34-46D4-8529-C34F51F606AA}" type="pres">
      <dgm:prSet presAssocID="{8B9D73DE-09E7-419F-803F-C5AF63AABDB9}" presName="thickLine" presStyleLbl="alignNode1" presStyleIdx="4" presStyleCnt="6"/>
      <dgm:spPr/>
    </dgm:pt>
    <dgm:pt modelId="{7FDCEBD9-ACA8-4EDB-BB68-6363047EE279}" type="pres">
      <dgm:prSet presAssocID="{8B9D73DE-09E7-419F-803F-C5AF63AABDB9}" presName="horz1" presStyleCnt="0"/>
      <dgm:spPr/>
    </dgm:pt>
    <dgm:pt modelId="{BE738542-A38F-4C91-B0DF-89685ED8E208}" type="pres">
      <dgm:prSet presAssocID="{8B9D73DE-09E7-419F-803F-C5AF63AABDB9}" presName="tx1" presStyleLbl="revTx" presStyleIdx="4" presStyleCnt="6"/>
      <dgm:spPr/>
    </dgm:pt>
    <dgm:pt modelId="{4234F5D0-33B9-40EB-B980-90374AB35D95}" type="pres">
      <dgm:prSet presAssocID="{8B9D73DE-09E7-419F-803F-C5AF63AABDB9}" presName="vert1" presStyleCnt="0"/>
      <dgm:spPr/>
    </dgm:pt>
    <dgm:pt modelId="{8727575E-4293-45CE-8A6B-37D3795B4678}" type="pres">
      <dgm:prSet presAssocID="{F25237B5-4563-4B77-B978-51A48BFF10AE}" presName="thickLine" presStyleLbl="alignNode1" presStyleIdx="5" presStyleCnt="6"/>
      <dgm:spPr/>
    </dgm:pt>
    <dgm:pt modelId="{7842D1AB-8D0C-4E29-876B-00DD1F58AD90}" type="pres">
      <dgm:prSet presAssocID="{F25237B5-4563-4B77-B978-51A48BFF10AE}" presName="horz1" presStyleCnt="0"/>
      <dgm:spPr/>
    </dgm:pt>
    <dgm:pt modelId="{4FBCE4A4-94F0-4E24-8231-FCB35D62766A}" type="pres">
      <dgm:prSet presAssocID="{F25237B5-4563-4B77-B978-51A48BFF10AE}" presName="tx1" presStyleLbl="revTx" presStyleIdx="5" presStyleCnt="6"/>
      <dgm:spPr/>
    </dgm:pt>
    <dgm:pt modelId="{FA74F696-A01D-4A1C-962D-2851143CA63F}" type="pres">
      <dgm:prSet presAssocID="{F25237B5-4563-4B77-B978-51A48BFF10AE}" presName="vert1" presStyleCnt="0"/>
      <dgm:spPr/>
    </dgm:pt>
  </dgm:ptLst>
  <dgm:cxnLst>
    <dgm:cxn modelId="{3CA07302-151C-43E2-A3D4-CF3C58081B09}" type="presOf" srcId="{0F6C2E10-EC90-47C7-9244-D15A16DBCA54}" destId="{7D9B5356-D1A8-4A85-9040-99783162919F}" srcOrd="0" destOrd="0" presId="urn:microsoft.com/office/officeart/2008/layout/LinedList"/>
    <dgm:cxn modelId="{21883503-849A-4BDA-8B54-044BE4909840}" type="presOf" srcId="{F25237B5-4563-4B77-B978-51A48BFF10AE}" destId="{4FBCE4A4-94F0-4E24-8231-FCB35D62766A}" srcOrd="0" destOrd="0" presId="urn:microsoft.com/office/officeart/2008/layout/LinedList"/>
    <dgm:cxn modelId="{0C59E716-F2CD-4750-9BE5-0B3D7875F92B}" srcId="{F45EABD1-F3C7-4A3C-8009-1207112BA24C}" destId="{8B9D73DE-09E7-419F-803F-C5AF63AABDB9}" srcOrd="4" destOrd="0" parTransId="{49EC14D9-092E-437C-96C4-AF33F889A1D4}" sibTransId="{E54CBF9A-7A4A-454C-A910-31196A4CF68F}"/>
    <dgm:cxn modelId="{687C7A29-1D50-40B5-9C84-BF623184D593}" srcId="{F45EABD1-F3C7-4A3C-8009-1207112BA24C}" destId="{F25237B5-4563-4B77-B978-51A48BFF10AE}" srcOrd="5" destOrd="0" parTransId="{512E47CD-4D5A-4838-8821-520384231625}" sibTransId="{18633A80-CC49-47A0-94D5-415F21AF451B}"/>
    <dgm:cxn modelId="{0A1F8F3A-3DAD-4BF3-A228-D7AB7A4A3460}" type="presOf" srcId="{F45EABD1-F3C7-4A3C-8009-1207112BA24C}" destId="{0672CB64-112C-46A0-AF04-0E7237317A7C}" srcOrd="0" destOrd="0" presId="urn:microsoft.com/office/officeart/2008/layout/LinedList"/>
    <dgm:cxn modelId="{6F496341-BA29-4F3D-9246-DAA109CE5C66}" type="presOf" srcId="{5EF6BCF8-88EA-4C1F-86E2-5EE306762377}" destId="{85849277-DCDC-4922-B3C9-4940A75E88CF}" srcOrd="0" destOrd="0" presId="urn:microsoft.com/office/officeart/2008/layout/LinedList"/>
    <dgm:cxn modelId="{29622A89-D089-4AB0-9DEA-824EDC3EC43A}" srcId="{F45EABD1-F3C7-4A3C-8009-1207112BA24C}" destId="{0F6C2E10-EC90-47C7-9244-D15A16DBCA54}" srcOrd="1" destOrd="0" parTransId="{2B41BC8F-49F7-48CB-A443-B3B31FB374C4}" sibTransId="{4FAFE2F0-EB7B-4407-9A6C-061A4C242DFC}"/>
    <dgm:cxn modelId="{CC5B8496-3C8B-4753-B63D-CF4C5FC3DB1D}" type="presOf" srcId="{8EF9BE3B-DF6D-467A-9E5D-005470294E96}" destId="{6CDB3201-4B2E-40D9-81D8-D2CA1D9833FF}" srcOrd="0" destOrd="0" presId="urn:microsoft.com/office/officeart/2008/layout/LinedList"/>
    <dgm:cxn modelId="{0F2CB49C-0059-417C-90B8-13ABD32335F3}" type="presOf" srcId="{2F063B71-2EA1-4E84-94FC-82446332F270}" destId="{CFB7046B-5091-41D4-93EF-7DB9F1811AA6}" srcOrd="0" destOrd="0" presId="urn:microsoft.com/office/officeart/2008/layout/LinedList"/>
    <dgm:cxn modelId="{DA943DBD-4A8D-4B52-8FCF-113C5C8C83EF}" srcId="{F45EABD1-F3C7-4A3C-8009-1207112BA24C}" destId="{5EF6BCF8-88EA-4C1F-86E2-5EE306762377}" srcOrd="2" destOrd="0" parTransId="{55AC0115-C4DE-4BCD-B507-C2C48F62F38A}" sibTransId="{41E1B83D-6D07-440B-9D23-2ABBE7F50851}"/>
    <dgm:cxn modelId="{98DAF8CC-51B2-4EF4-9963-E3E7F0EA5E4D}" srcId="{F45EABD1-F3C7-4A3C-8009-1207112BA24C}" destId="{8EF9BE3B-DF6D-467A-9E5D-005470294E96}" srcOrd="3" destOrd="0" parTransId="{544CDF0E-C56D-46B8-BB94-D4F8491D3F88}" sibTransId="{70587C3D-85FE-4677-9E1E-B548E256607C}"/>
    <dgm:cxn modelId="{3DEBE4F5-B31F-4FAB-B858-1F215784366F}" srcId="{F45EABD1-F3C7-4A3C-8009-1207112BA24C}" destId="{2F063B71-2EA1-4E84-94FC-82446332F270}" srcOrd="0" destOrd="0" parTransId="{7E69C2B9-E408-48C3-BED4-2E0A9E0E2916}" sibTransId="{121897F0-B3B8-4BBC-8B8E-631294001D52}"/>
    <dgm:cxn modelId="{3B59DCF7-A035-4243-9C7D-82D433F8D325}" type="presOf" srcId="{8B9D73DE-09E7-419F-803F-C5AF63AABDB9}" destId="{BE738542-A38F-4C91-B0DF-89685ED8E208}" srcOrd="0" destOrd="0" presId="urn:microsoft.com/office/officeart/2008/layout/LinedList"/>
    <dgm:cxn modelId="{5C0FC10D-1318-4653-8029-DC1F8F773191}" type="presParOf" srcId="{0672CB64-112C-46A0-AF04-0E7237317A7C}" destId="{4093D90F-F17B-4596-82DF-0785964DC3B2}" srcOrd="0" destOrd="0" presId="urn:microsoft.com/office/officeart/2008/layout/LinedList"/>
    <dgm:cxn modelId="{BD1A64A8-52FE-43B5-B72C-7EA1FE2216F7}" type="presParOf" srcId="{0672CB64-112C-46A0-AF04-0E7237317A7C}" destId="{3FB3D8E9-7D5E-4051-A6EB-6FB627FAF464}" srcOrd="1" destOrd="0" presId="urn:microsoft.com/office/officeart/2008/layout/LinedList"/>
    <dgm:cxn modelId="{70663A9C-4EC5-4CDE-8EF6-577D5E96B537}" type="presParOf" srcId="{3FB3D8E9-7D5E-4051-A6EB-6FB627FAF464}" destId="{CFB7046B-5091-41D4-93EF-7DB9F1811AA6}" srcOrd="0" destOrd="0" presId="urn:microsoft.com/office/officeart/2008/layout/LinedList"/>
    <dgm:cxn modelId="{CE1D01F7-9B01-4028-B46F-301A6DEEFD6F}" type="presParOf" srcId="{3FB3D8E9-7D5E-4051-A6EB-6FB627FAF464}" destId="{617B549F-F503-4D4A-B8AE-ADE89F0F7B8A}" srcOrd="1" destOrd="0" presId="urn:microsoft.com/office/officeart/2008/layout/LinedList"/>
    <dgm:cxn modelId="{4AA7F2B9-7B2D-41E4-AE38-3E18C48B12C8}" type="presParOf" srcId="{0672CB64-112C-46A0-AF04-0E7237317A7C}" destId="{EF1377BA-D969-4A93-BD67-7C4E073F76A0}" srcOrd="2" destOrd="0" presId="urn:microsoft.com/office/officeart/2008/layout/LinedList"/>
    <dgm:cxn modelId="{FB87EE6E-EC2A-4BE7-9A7A-4FC1D71EDA49}" type="presParOf" srcId="{0672CB64-112C-46A0-AF04-0E7237317A7C}" destId="{ABA786BD-C69E-46E1-A300-BA6ED0C71533}" srcOrd="3" destOrd="0" presId="urn:microsoft.com/office/officeart/2008/layout/LinedList"/>
    <dgm:cxn modelId="{FD31DBC4-D421-4034-B945-3B8307F555BB}" type="presParOf" srcId="{ABA786BD-C69E-46E1-A300-BA6ED0C71533}" destId="{7D9B5356-D1A8-4A85-9040-99783162919F}" srcOrd="0" destOrd="0" presId="urn:microsoft.com/office/officeart/2008/layout/LinedList"/>
    <dgm:cxn modelId="{E0131A04-EFFB-48E8-AA2C-1180EBE0DF3E}" type="presParOf" srcId="{ABA786BD-C69E-46E1-A300-BA6ED0C71533}" destId="{71BBB776-E787-4414-81C1-C9D4E525D34A}" srcOrd="1" destOrd="0" presId="urn:microsoft.com/office/officeart/2008/layout/LinedList"/>
    <dgm:cxn modelId="{C55B0C3A-C4AE-4541-93D5-8C4B89D386BC}" type="presParOf" srcId="{0672CB64-112C-46A0-AF04-0E7237317A7C}" destId="{127C7973-2644-47AD-BEB7-F045B7B753A5}" srcOrd="4" destOrd="0" presId="urn:microsoft.com/office/officeart/2008/layout/LinedList"/>
    <dgm:cxn modelId="{6B6E56A1-5B20-4F0A-A4FA-411E5F6469E2}" type="presParOf" srcId="{0672CB64-112C-46A0-AF04-0E7237317A7C}" destId="{A0F750FB-6AB2-4643-9B06-D539FF5757F2}" srcOrd="5" destOrd="0" presId="urn:microsoft.com/office/officeart/2008/layout/LinedList"/>
    <dgm:cxn modelId="{B9E0623E-ABAA-46F7-8E0D-C4208F2CC7F0}" type="presParOf" srcId="{A0F750FB-6AB2-4643-9B06-D539FF5757F2}" destId="{85849277-DCDC-4922-B3C9-4940A75E88CF}" srcOrd="0" destOrd="0" presId="urn:microsoft.com/office/officeart/2008/layout/LinedList"/>
    <dgm:cxn modelId="{05C81ACF-9C0D-4A18-BEDA-AF9375735875}" type="presParOf" srcId="{A0F750FB-6AB2-4643-9B06-D539FF5757F2}" destId="{25E41DD9-6150-40A1-83F3-037ADA37000C}" srcOrd="1" destOrd="0" presId="urn:microsoft.com/office/officeart/2008/layout/LinedList"/>
    <dgm:cxn modelId="{B433DCFE-B6E0-4C0A-9F61-5421C6A772FB}" type="presParOf" srcId="{0672CB64-112C-46A0-AF04-0E7237317A7C}" destId="{61F503A3-848B-44F3-8466-BA2D353892F1}" srcOrd="6" destOrd="0" presId="urn:microsoft.com/office/officeart/2008/layout/LinedList"/>
    <dgm:cxn modelId="{49F47515-FAF9-4BE3-B21B-C410BCAA8901}" type="presParOf" srcId="{0672CB64-112C-46A0-AF04-0E7237317A7C}" destId="{DFE71C12-DE3E-4C5E-92BE-FC2CE9122ADD}" srcOrd="7" destOrd="0" presId="urn:microsoft.com/office/officeart/2008/layout/LinedList"/>
    <dgm:cxn modelId="{48A7AD06-00ED-4E7B-9921-6D1D877A5BA6}" type="presParOf" srcId="{DFE71C12-DE3E-4C5E-92BE-FC2CE9122ADD}" destId="{6CDB3201-4B2E-40D9-81D8-D2CA1D9833FF}" srcOrd="0" destOrd="0" presId="urn:microsoft.com/office/officeart/2008/layout/LinedList"/>
    <dgm:cxn modelId="{0F13E9C9-243B-4739-B086-1D1CC4004D40}" type="presParOf" srcId="{DFE71C12-DE3E-4C5E-92BE-FC2CE9122ADD}" destId="{B8B786BC-1D32-410E-8B38-5DB607554294}" srcOrd="1" destOrd="0" presId="urn:microsoft.com/office/officeart/2008/layout/LinedList"/>
    <dgm:cxn modelId="{64FD7231-F2C1-4D80-A6B8-FEB0D8C0D669}" type="presParOf" srcId="{0672CB64-112C-46A0-AF04-0E7237317A7C}" destId="{091A0CE4-6E34-46D4-8529-C34F51F606AA}" srcOrd="8" destOrd="0" presId="urn:microsoft.com/office/officeart/2008/layout/LinedList"/>
    <dgm:cxn modelId="{0BC73867-AB5E-4937-A62E-47F28AA3D391}" type="presParOf" srcId="{0672CB64-112C-46A0-AF04-0E7237317A7C}" destId="{7FDCEBD9-ACA8-4EDB-BB68-6363047EE279}" srcOrd="9" destOrd="0" presId="urn:microsoft.com/office/officeart/2008/layout/LinedList"/>
    <dgm:cxn modelId="{3BD687AB-8982-4BFB-9DD7-DC7154519FB2}" type="presParOf" srcId="{7FDCEBD9-ACA8-4EDB-BB68-6363047EE279}" destId="{BE738542-A38F-4C91-B0DF-89685ED8E208}" srcOrd="0" destOrd="0" presId="urn:microsoft.com/office/officeart/2008/layout/LinedList"/>
    <dgm:cxn modelId="{881FD613-D4A8-4ABF-902A-24967D105897}" type="presParOf" srcId="{7FDCEBD9-ACA8-4EDB-BB68-6363047EE279}" destId="{4234F5D0-33B9-40EB-B980-90374AB35D95}" srcOrd="1" destOrd="0" presId="urn:microsoft.com/office/officeart/2008/layout/LinedList"/>
    <dgm:cxn modelId="{B786C80E-53C2-47FF-9AB8-D661E714C8E5}" type="presParOf" srcId="{0672CB64-112C-46A0-AF04-0E7237317A7C}" destId="{8727575E-4293-45CE-8A6B-37D3795B4678}" srcOrd="10" destOrd="0" presId="urn:microsoft.com/office/officeart/2008/layout/LinedList"/>
    <dgm:cxn modelId="{9F10E87D-5681-40D6-A7C4-2E974EB6DEA0}" type="presParOf" srcId="{0672CB64-112C-46A0-AF04-0E7237317A7C}" destId="{7842D1AB-8D0C-4E29-876B-00DD1F58AD90}" srcOrd="11" destOrd="0" presId="urn:microsoft.com/office/officeart/2008/layout/LinedList"/>
    <dgm:cxn modelId="{E6654ADC-03A2-4325-98EC-AC5F61FD62FF}" type="presParOf" srcId="{7842D1AB-8D0C-4E29-876B-00DD1F58AD90}" destId="{4FBCE4A4-94F0-4E24-8231-FCB35D62766A}" srcOrd="0" destOrd="0" presId="urn:microsoft.com/office/officeart/2008/layout/LinedList"/>
    <dgm:cxn modelId="{2DE07532-A90F-4F7C-A24A-7A8F8F9AD2DE}" type="presParOf" srcId="{7842D1AB-8D0C-4E29-876B-00DD1F58AD90}" destId="{FA74F696-A01D-4A1C-962D-2851143CA63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C11C36-A934-4789-B248-C28B350EDE3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E563FF-B243-4FE3-AEF9-DB9450CDDC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Rising Fuel Costs: </a:t>
          </a:r>
          <a:r>
            <a:rPr lang="en-US"/>
            <a:t>district is currently locked in for fixed pricing for Diesel ($2.50) and Propane ($1.39) for the 2026-2027 School year.</a:t>
          </a:r>
        </a:p>
      </dgm:t>
    </dgm:pt>
    <dgm:pt modelId="{735B01D8-F30B-4828-962C-65396D22E71C}" type="parTrans" cxnId="{B4BA58A7-4D39-4507-96C6-9E9A9FB1B300}">
      <dgm:prSet/>
      <dgm:spPr/>
      <dgm:t>
        <a:bodyPr/>
        <a:lstStyle/>
        <a:p>
          <a:endParaRPr lang="en-US"/>
        </a:p>
      </dgm:t>
    </dgm:pt>
    <dgm:pt modelId="{7AC750EF-7802-404C-9B56-99ECA038637D}" type="sibTrans" cxnId="{B4BA58A7-4D39-4507-96C6-9E9A9FB1B300}">
      <dgm:prSet/>
      <dgm:spPr/>
      <dgm:t>
        <a:bodyPr/>
        <a:lstStyle/>
        <a:p>
          <a:endParaRPr lang="en-US"/>
        </a:p>
      </dgm:t>
    </dgm:pt>
    <dgm:pt modelId="{2B6A0C1C-7836-4A65-BB4A-6625869497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Fuel Oil and Unleaded Gas is at a </a:t>
          </a:r>
          <a:r>
            <a:rPr lang="en-US" b="1"/>
            <a:t>variable rate, </a:t>
          </a:r>
          <a:r>
            <a:rPr lang="en-US"/>
            <a:t>with no option for fixed pricing. </a:t>
          </a:r>
        </a:p>
      </dgm:t>
    </dgm:pt>
    <dgm:pt modelId="{1D4C987E-D84A-4743-83EE-14D0C1D87E7F}" type="parTrans" cxnId="{78FA0C0D-3556-42E3-8031-9617EAD1B40B}">
      <dgm:prSet/>
      <dgm:spPr/>
      <dgm:t>
        <a:bodyPr/>
        <a:lstStyle/>
        <a:p>
          <a:endParaRPr lang="en-US"/>
        </a:p>
      </dgm:t>
    </dgm:pt>
    <dgm:pt modelId="{8AC474DB-48BE-4566-82BC-C779348DC0B3}" type="sibTrans" cxnId="{78FA0C0D-3556-42E3-8031-9617EAD1B40B}">
      <dgm:prSet/>
      <dgm:spPr/>
      <dgm:t>
        <a:bodyPr/>
        <a:lstStyle/>
        <a:p>
          <a:endParaRPr lang="en-US"/>
        </a:p>
      </dgm:t>
    </dgm:pt>
    <dgm:pt modelId="{607D8295-655D-4D46-9DF5-7E9B62B807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i="1" dirty="0"/>
            <a:t>In 2025-2026 school year district has spent $260,000 on Fuel, with fixed pricing on all except for Unleaded gas. </a:t>
          </a:r>
          <a:endParaRPr lang="en-US" dirty="0"/>
        </a:p>
      </dgm:t>
    </dgm:pt>
    <dgm:pt modelId="{9511461E-5947-44C3-A659-D82DD3AB4CB0}" type="parTrans" cxnId="{ADC634EE-EF9E-4059-9B6E-16B8FE7CBA34}">
      <dgm:prSet/>
      <dgm:spPr/>
      <dgm:t>
        <a:bodyPr/>
        <a:lstStyle/>
        <a:p>
          <a:endParaRPr lang="en-US"/>
        </a:p>
      </dgm:t>
    </dgm:pt>
    <dgm:pt modelId="{FCBEA0A1-CE97-4CAF-8B06-817A82A6E5FC}" type="sibTrans" cxnId="{ADC634EE-EF9E-4059-9B6E-16B8FE7CBA34}">
      <dgm:prSet/>
      <dgm:spPr/>
      <dgm:t>
        <a:bodyPr/>
        <a:lstStyle/>
        <a:p>
          <a:endParaRPr lang="en-US"/>
        </a:p>
      </dgm:t>
    </dgm:pt>
    <dgm:pt modelId="{11F786E8-99F8-47AB-B97C-86175F26F1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Increase the fuel budget line by </a:t>
          </a:r>
          <a:r>
            <a:rPr lang="en-US" b="1" dirty="0"/>
            <a:t>$35,000</a:t>
          </a:r>
          <a:r>
            <a:rPr lang="en-US" dirty="0"/>
            <a:t> to better align with current spending, bringing the total fuel budget to </a:t>
          </a:r>
          <a:r>
            <a:rPr lang="en-US" b="1" dirty="0"/>
            <a:t>$275,000</a:t>
          </a:r>
          <a:r>
            <a:rPr lang="en-US" dirty="0"/>
            <a:t> and provide a buffer against price uncertainty.</a:t>
          </a:r>
        </a:p>
      </dgm:t>
    </dgm:pt>
    <dgm:pt modelId="{6DD27062-233A-417E-A31E-E1777AAE13CD}" type="parTrans" cxnId="{9923437C-44F6-459A-AA55-76EB176195B5}">
      <dgm:prSet/>
      <dgm:spPr/>
      <dgm:t>
        <a:bodyPr/>
        <a:lstStyle/>
        <a:p>
          <a:endParaRPr lang="en-US"/>
        </a:p>
      </dgm:t>
    </dgm:pt>
    <dgm:pt modelId="{90E571C4-AED4-430F-A396-13339AE2150A}" type="sibTrans" cxnId="{9923437C-44F6-459A-AA55-76EB176195B5}">
      <dgm:prSet/>
      <dgm:spPr/>
      <dgm:t>
        <a:bodyPr/>
        <a:lstStyle/>
        <a:p>
          <a:endParaRPr lang="en-US"/>
        </a:p>
      </dgm:t>
    </dgm:pt>
    <dgm:pt modelId="{94D9752A-D181-4038-9EB4-D02EC640BECF}" type="pres">
      <dgm:prSet presAssocID="{94C11C36-A934-4789-B248-C28B350EDE30}" presName="root" presStyleCnt="0">
        <dgm:presLayoutVars>
          <dgm:dir/>
          <dgm:resizeHandles val="exact"/>
        </dgm:presLayoutVars>
      </dgm:prSet>
      <dgm:spPr/>
    </dgm:pt>
    <dgm:pt modelId="{917BEB0B-19F3-4071-84B0-835AB9B5B3E1}" type="pres">
      <dgm:prSet presAssocID="{B2E563FF-B243-4FE3-AEF9-DB9450CDDC3A}" presName="compNode" presStyleCnt="0"/>
      <dgm:spPr/>
    </dgm:pt>
    <dgm:pt modelId="{C1F347B2-0E33-463C-82D5-929A92D6D057}" type="pres">
      <dgm:prSet presAssocID="{B2E563FF-B243-4FE3-AEF9-DB9450CDDC3A}" presName="bgRect" presStyleLbl="bgShp" presStyleIdx="0" presStyleCnt="4"/>
      <dgm:spPr/>
    </dgm:pt>
    <dgm:pt modelId="{A2BF64EC-A757-4E41-8EAF-F6ECC537E787}" type="pres">
      <dgm:prSet presAssocID="{B2E563FF-B243-4FE3-AEF9-DB9450CDDC3A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1F4940A9-6074-4846-8730-A44BDFC4305C}" type="pres">
      <dgm:prSet presAssocID="{B2E563FF-B243-4FE3-AEF9-DB9450CDDC3A}" presName="spaceRect" presStyleCnt="0"/>
      <dgm:spPr/>
    </dgm:pt>
    <dgm:pt modelId="{F851D2C1-7B68-4D9D-84CF-C1019D6046A9}" type="pres">
      <dgm:prSet presAssocID="{B2E563FF-B243-4FE3-AEF9-DB9450CDDC3A}" presName="parTx" presStyleLbl="revTx" presStyleIdx="0" presStyleCnt="4">
        <dgm:presLayoutVars>
          <dgm:chMax val="0"/>
          <dgm:chPref val="0"/>
        </dgm:presLayoutVars>
      </dgm:prSet>
      <dgm:spPr/>
    </dgm:pt>
    <dgm:pt modelId="{ABCC630B-BA9F-46F3-83D5-0E4C5A94F864}" type="pres">
      <dgm:prSet presAssocID="{7AC750EF-7802-404C-9B56-99ECA038637D}" presName="sibTrans" presStyleCnt="0"/>
      <dgm:spPr/>
    </dgm:pt>
    <dgm:pt modelId="{2DC35B66-CD15-408A-8AA7-5E6BC90CF02A}" type="pres">
      <dgm:prSet presAssocID="{2B6A0C1C-7836-4A65-BB4A-662586949790}" presName="compNode" presStyleCnt="0"/>
      <dgm:spPr/>
    </dgm:pt>
    <dgm:pt modelId="{D4743CD7-CBFA-47A2-AFF7-425630E809B9}" type="pres">
      <dgm:prSet presAssocID="{2B6A0C1C-7836-4A65-BB4A-662586949790}" presName="bgRect" presStyleLbl="bgShp" presStyleIdx="1" presStyleCnt="4"/>
      <dgm:spPr/>
    </dgm:pt>
    <dgm:pt modelId="{87F181C9-45D6-4A6B-9E10-B13BB63A92DD}" type="pres">
      <dgm:prSet presAssocID="{2B6A0C1C-7836-4A65-BB4A-662586949790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lash"/>
        </a:ext>
      </dgm:extLst>
    </dgm:pt>
    <dgm:pt modelId="{4E2DAA64-92D9-4612-B338-EE56B64A8F85}" type="pres">
      <dgm:prSet presAssocID="{2B6A0C1C-7836-4A65-BB4A-662586949790}" presName="spaceRect" presStyleCnt="0"/>
      <dgm:spPr/>
    </dgm:pt>
    <dgm:pt modelId="{E141BBD3-C155-4B44-A5A4-5E2869A580E8}" type="pres">
      <dgm:prSet presAssocID="{2B6A0C1C-7836-4A65-BB4A-662586949790}" presName="parTx" presStyleLbl="revTx" presStyleIdx="1" presStyleCnt="4">
        <dgm:presLayoutVars>
          <dgm:chMax val="0"/>
          <dgm:chPref val="0"/>
        </dgm:presLayoutVars>
      </dgm:prSet>
      <dgm:spPr/>
    </dgm:pt>
    <dgm:pt modelId="{749B96F9-34DE-4C2F-BA2D-EF58F81EF875}" type="pres">
      <dgm:prSet presAssocID="{8AC474DB-48BE-4566-82BC-C779348DC0B3}" presName="sibTrans" presStyleCnt="0"/>
      <dgm:spPr/>
    </dgm:pt>
    <dgm:pt modelId="{B645DD2F-EDE5-42FD-8929-2621EAC82BE3}" type="pres">
      <dgm:prSet presAssocID="{607D8295-655D-4D46-9DF5-7E9B62B8070F}" presName="compNode" presStyleCnt="0"/>
      <dgm:spPr/>
    </dgm:pt>
    <dgm:pt modelId="{5EF9E5F0-C5AB-468C-8D32-A4A769E884E6}" type="pres">
      <dgm:prSet presAssocID="{607D8295-655D-4D46-9DF5-7E9B62B8070F}" presName="bgRect" presStyleLbl="bgShp" presStyleIdx="2" presStyleCnt="4"/>
      <dgm:spPr/>
    </dgm:pt>
    <dgm:pt modelId="{41D8F36F-9A5E-42A1-B112-80B704BBD694}" type="pres">
      <dgm:prSet presAssocID="{607D8295-655D-4D46-9DF5-7E9B62B8070F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3055C900-FEA7-43AA-8E5F-8F6C5DE5D6CC}" type="pres">
      <dgm:prSet presAssocID="{607D8295-655D-4D46-9DF5-7E9B62B8070F}" presName="spaceRect" presStyleCnt="0"/>
      <dgm:spPr/>
    </dgm:pt>
    <dgm:pt modelId="{9B5B1759-F107-4D85-AF49-F40C0A5E14E2}" type="pres">
      <dgm:prSet presAssocID="{607D8295-655D-4D46-9DF5-7E9B62B8070F}" presName="parTx" presStyleLbl="revTx" presStyleIdx="2" presStyleCnt="4">
        <dgm:presLayoutVars>
          <dgm:chMax val="0"/>
          <dgm:chPref val="0"/>
        </dgm:presLayoutVars>
      </dgm:prSet>
      <dgm:spPr/>
    </dgm:pt>
    <dgm:pt modelId="{8129D050-FBC9-42F7-B74B-93F02A58AA17}" type="pres">
      <dgm:prSet presAssocID="{FCBEA0A1-CE97-4CAF-8B06-817A82A6E5FC}" presName="sibTrans" presStyleCnt="0"/>
      <dgm:spPr/>
    </dgm:pt>
    <dgm:pt modelId="{20BE8A7C-D7D6-40B5-9C03-86D9DA72F1F8}" type="pres">
      <dgm:prSet presAssocID="{11F786E8-99F8-47AB-B97C-86175F26F1B2}" presName="compNode" presStyleCnt="0"/>
      <dgm:spPr/>
    </dgm:pt>
    <dgm:pt modelId="{F99ECE4D-1A08-4B8F-A558-5AB68D6B588D}" type="pres">
      <dgm:prSet presAssocID="{11F786E8-99F8-47AB-B97C-86175F26F1B2}" presName="bgRect" presStyleLbl="bgShp" presStyleIdx="3" presStyleCnt="4"/>
      <dgm:spPr/>
    </dgm:pt>
    <dgm:pt modelId="{D92FF9C4-2DBE-4AE1-BD4F-1FEC8BC111AE}" type="pres">
      <dgm:prSet presAssocID="{11F786E8-99F8-47AB-B97C-86175F26F1B2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1BB9A9F-597B-4A9C-BC5A-BEA2D4B7C228}" type="pres">
      <dgm:prSet presAssocID="{11F786E8-99F8-47AB-B97C-86175F26F1B2}" presName="spaceRect" presStyleCnt="0"/>
      <dgm:spPr/>
    </dgm:pt>
    <dgm:pt modelId="{81F8DE8A-1952-47EA-AFD7-70C2EB19BB9A}" type="pres">
      <dgm:prSet presAssocID="{11F786E8-99F8-47AB-B97C-86175F26F1B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536C803-C7F9-41E7-B56C-2FDBEE406AB0}" type="presOf" srcId="{B2E563FF-B243-4FE3-AEF9-DB9450CDDC3A}" destId="{F851D2C1-7B68-4D9D-84CF-C1019D6046A9}" srcOrd="0" destOrd="0" presId="urn:microsoft.com/office/officeart/2018/2/layout/IconVerticalSolidList"/>
    <dgm:cxn modelId="{78FA0C0D-3556-42E3-8031-9617EAD1B40B}" srcId="{94C11C36-A934-4789-B248-C28B350EDE30}" destId="{2B6A0C1C-7836-4A65-BB4A-662586949790}" srcOrd="1" destOrd="0" parTransId="{1D4C987E-D84A-4743-83EE-14D0C1D87E7F}" sibTransId="{8AC474DB-48BE-4566-82BC-C779348DC0B3}"/>
    <dgm:cxn modelId="{27D08576-058C-4C3D-99BE-3F0E0161F3A1}" type="presOf" srcId="{607D8295-655D-4D46-9DF5-7E9B62B8070F}" destId="{9B5B1759-F107-4D85-AF49-F40C0A5E14E2}" srcOrd="0" destOrd="0" presId="urn:microsoft.com/office/officeart/2018/2/layout/IconVerticalSolidList"/>
    <dgm:cxn modelId="{9923437C-44F6-459A-AA55-76EB176195B5}" srcId="{94C11C36-A934-4789-B248-C28B350EDE30}" destId="{11F786E8-99F8-47AB-B97C-86175F26F1B2}" srcOrd="3" destOrd="0" parTransId="{6DD27062-233A-417E-A31E-E1777AAE13CD}" sibTransId="{90E571C4-AED4-430F-A396-13339AE2150A}"/>
    <dgm:cxn modelId="{B4BA58A7-4D39-4507-96C6-9E9A9FB1B300}" srcId="{94C11C36-A934-4789-B248-C28B350EDE30}" destId="{B2E563FF-B243-4FE3-AEF9-DB9450CDDC3A}" srcOrd="0" destOrd="0" parTransId="{735B01D8-F30B-4828-962C-65396D22E71C}" sibTransId="{7AC750EF-7802-404C-9B56-99ECA038637D}"/>
    <dgm:cxn modelId="{409383C2-6111-46A8-847C-64D9D21E853E}" type="presOf" srcId="{2B6A0C1C-7836-4A65-BB4A-662586949790}" destId="{E141BBD3-C155-4B44-A5A4-5E2869A580E8}" srcOrd="0" destOrd="0" presId="urn:microsoft.com/office/officeart/2018/2/layout/IconVerticalSolidList"/>
    <dgm:cxn modelId="{B1CF6EEB-121F-4907-89EF-C6BF5D6E9840}" type="presOf" srcId="{94C11C36-A934-4789-B248-C28B350EDE30}" destId="{94D9752A-D181-4038-9EB4-D02EC640BECF}" srcOrd="0" destOrd="0" presId="urn:microsoft.com/office/officeart/2018/2/layout/IconVerticalSolidList"/>
    <dgm:cxn modelId="{ADC634EE-EF9E-4059-9B6E-16B8FE7CBA34}" srcId="{94C11C36-A934-4789-B248-C28B350EDE30}" destId="{607D8295-655D-4D46-9DF5-7E9B62B8070F}" srcOrd="2" destOrd="0" parTransId="{9511461E-5947-44C3-A659-D82DD3AB4CB0}" sibTransId="{FCBEA0A1-CE97-4CAF-8B06-817A82A6E5FC}"/>
    <dgm:cxn modelId="{36A73AFC-11C8-40CF-962E-1E9F4F6AA014}" type="presOf" srcId="{11F786E8-99F8-47AB-B97C-86175F26F1B2}" destId="{81F8DE8A-1952-47EA-AFD7-70C2EB19BB9A}" srcOrd="0" destOrd="0" presId="urn:microsoft.com/office/officeart/2018/2/layout/IconVerticalSolidList"/>
    <dgm:cxn modelId="{084C3000-EFB7-4CF6-87C4-448ECE68BD5C}" type="presParOf" srcId="{94D9752A-D181-4038-9EB4-D02EC640BECF}" destId="{917BEB0B-19F3-4071-84B0-835AB9B5B3E1}" srcOrd="0" destOrd="0" presId="urn:microsoft.com/office/officeart/2018/2/layout/IconVerticalSolidList"/>
    <dgm:cxn modelId="{8FBF75CD-A061-4761-AD8F-77D019F56CBB}" type="presParOf" srcId="{917BEB0B-19F3-4071-84B0-835AB9B5B3E1}" destId="{C1F347B2-0E33-463C-82D5-929A92D6D057}" srcOrd="0" destOrd="0" presId="urn:microsoft.com/office/officeart/2018/2/layout/IconVerticalSolidList"/>
    <dgm:cxn modelId="{9423AC80-26A6-40FC-858F-F9B9D989A0E1}" type="presParOf" srcId="{917BEB0B-19F3-4071-84B0-835AB9B5B3E1}" destId="{A2BF64EC-A757-4E41-8EAF-F6ECC537E787}" srcOrd="1" destOrd="0" presId="urn:microsoft.com/office/officeart/2018/2/layout/IconVerticalSolidList"/>
    <dgm:cxn modelId="{56EE11C1-3196-42CB-97E8-7C717C3D3EE7}" type="presParOf" srcId="{917BEB0B-19F3-4071-84B0-835AB9B5B3E1}" destId="{1F4940A9-6074-4846-8730-A44BDFC4305C}" srcOrd="2" destOrd="0" presId="urn:microsoft.com/office/officeart/2018/2/layout/IconVerticalSolidList"/>
    <dgm:cxn modelId="{86002E57-1E6C-4AB0-9158-7EF68E10B88B}" type="presParOf" srcId="{917BEB0B-19F3-4071-84B0-835AB9B5B3E1}" destId="{F851D2C1-7B68-4D9D-84CF-C1019D6046A9}" srcOrd="3" destOrd="0" presId="urn:microsoft.com/office/officeart/2018/2/layout/IconVerticalSolidList"/>
    <dgm:cxn modelId="{C28D82BF-7704-409C-8FBE-CF75709BF2CE}" type="presParOf" srcId="{94D9752A-D181-4038-9EB4-D02EC640BECF}" destId="{ABCC630B-BA9F-46F3-83D5-0E4C5A94F864}" srcOrd="1" destOrd="0" presId="urn:microsoft.com/office/officeart/2018/2/layout/IconVerticalSolidList"/>
    <dgm:cxn modelId="{56232F6C-66C9-4C67-9BC7-58C5B11DAA6B}" type="presParOf" srcId="{94D9752A-D181-4038-9EB4-D02EC640BECF}" destId="{2DC35B66-CD15-408A-8AA7-5E6BC90CF02A}" srcOrd="2" destOrd="0" presId="urn:microsoft.com/office/officeart/2018/2/layout/IconVerticalSolidList"/>
    <dgm:cxn modelId="{3A114241-6036-4FF3-B983-FC22CC76EF2B}" type="presParOf" srcId="{2DC35B66-CD15-408A-8AA7-5E6BC90CF02A}" destId="{D4743CD7-CBFA-47A2-AFF7-425630E809B9}" srcOrd="0" destOrd="0" presId="urn:microsoft.com/office/officeart/2018/2/layout/IconVerticalSolidList"/>
    <dgm:cxn modelId="{65E0BCA5-5E4E-4680-9E52-8B2EF07A3656}" type="presParOf" srcId="{2DC35B66-CD15-408A-8AA7-5E6BC90CF02A}" destId="{87F181C9-45D6-4A6B-9E10-B13BB63A92DD}" srcOrd="1" destOrd="0" presId="urn:microsoft.com/office/officeart/2018/2/layout/IconVerticalSolidList"/>
    <dgm:cxn modelId="{656DC1F5-8E6C-4545-BE87-57B54C043EB3}" type="presParOf" srcId="{2DC35B66-CD15-408A-8AA7-5E6BC90CF02A}" destId="{4E2DAA64-92D9-4612-B338-EE56B64A8F85}" srcOrd="2" destOrd="0" presId="urn:microsoft.com/office/officeart/2018/2/layout/IconVerticalSolidList"/>
    <dgm:cxn modelId="{BC5D4B5A-7A86-46EE-8C8E-08C4890ABF48}" type="presParOf" srcId="{2DC35B66-CD15-408A-8AA7-5E6BC90CF02A}" destId="{E141BBD3-C155-4B44-A5A4-5E2869A580E8}" srcOrd="3" destOrd="0" presId="urn:microsoft.com/office/officeart/2018/2/layout/IconVerticalSolidList"/>
    <dgm:cxn modelId="{588326D9-3CD2-4EEE-A6E3-1DF0DB83A89C}" type="presParOf" srcId="{94D9752A-D181-4038-9EB4-D02EC640BECF}" destId="{749B96F9-34DE-4C2F-BA2D-EF58F81EF875}" srcOrd="3" destOrd="0" presId="urn:microsoft.com/office/officeart/2018/2/layout/IconVerticalSolidList"/>
    <dgm:cxn modelId="{19B2E5B4-41A8-4DFF-BD62-3481285F95C2}" type="presParOf" srcId="{94D9752A-D181-4038-9EB4-D02EC640BECF}" destId="{B645DD2F-EDE5-42FD-8929-2621EAC82BE3}" srcOrd="4" destOrd="0" presId="urn:microsoft.com/office/officeart/2018/2/layout/IconVerticalSolidList"/>
    <dgm:cxn modelId="{A1703C0C-BC15-46C4-875B-4627FE4DEC54}" type="presParOf" srcId="{B645DD2F-EDE5-42FD-8929-2621EAC82BE3}" destId="{5EF9E5F0-C5AB-468C-8D32-A4A769E884E6}" srcOrd="0" destOrd="0" presId="urn:microsoft.com/office/officeart/2018/2/layout/IconVerticalSolidList"/>
    <dgm:cxn modelId="{C43E9AE0-9A3D-4A20-965F-F8081D29D3D5}" type="presParOf" srcId="{B645DD2F-EDE5-42FD-8929-2621EAC82BE3}" destId="{41D8F36F-9A5E-42A1-B112-80B704BBD694}" srcOrd="1" destOrd="0" presId="urn:microsoft.com/office/officeart/2018/2/layout/IconVerticalSolidList"/>
    <dgm:cxn modelId="{C6235099-F831-4B03-AD12-4381B0D6C1B4}" type="presParOf" srcId="{B645DD2F-EDE5-42FD-8929-2621EAC82BE3}" destId="{3055C900-FEA7-43AA-8E5F-8F6C5DE5D6CC}" srcOrd="2" destOrd="0" presId="urn:microsoft.com/office/officeart/2018/2/layout/IconVerticalSolidList"/>
    <dgm:cxn modelId="{F21E223A-AE71-4F2E-B2E6-57C2D4B9BC66}" type="presParOf" srcId="{B645DD2F-EDE5-42FD-8929-2621EAC82BE3}" destId="{9B5B1759-F107-4D85-AF49-F40C0A5E14E2}" srcOrd="3" destOrd="0" presId="urn:microsoft.com/office/officeart/2018/2/layout/IconVerticalSolidList"/>
    <dgm:cxn modelId="{F21F38CA-0C35-4FCF-A22A-67D3FDE0A26D}" type="presParOf" srcId="{94D9752A-D181-4038-9EB4-D02EC640BECF}" destId="{8129D050-FBC9-42F7-B74B-93F02A58AA17}" srcOrd="5" destOrd="0" presId="urn:microsoft.com/office/officeart/2018/2/layout/IconVerticalSolidList"/>
    <dgm:cxn modelId="{AF46FB75-DAA7-4828-9E20-44FBB48E3611}" type="presParOf" srcId="{94D9752A-D181-4038-9EB4-D02EC640BECF}" destId="{20BE8A7C-D7D6-40B5-9C03-86D9DA72F1F8}" srcOrd="6" destOrd="0" presId="urn:microsoft.com/office/officeart/2018/2/layout/IconVerticalSolidList"/>
    <dgm:cxn modelId="{457C0A2E-D984-496F-87B3-89BE1F8C8AE3}" type="presParOf" srcId="{20BE8A7C-D7D6-40B5-9C03-86D9DA72F1F8}" destId="{F99ECE4D-1A08-4B8F-A558-5AB68D6B588D}" srcOrd="0" destOrd="0" presId="urn:microsoft.com/office/officeart/2018/2/layout/IconVerticalSolidList"/>
    <dgm:cxn modelId="{CD6FA9AA-134C-41A8-B6DF-50B1D660358D}" type="presParOf" srcId="{20BE8A7C-D7D6-40B5-9C03-86D9DA72F1F8}" destId="{D92FF9C4-2DBE-4AE1-BD4F-1FEC8BC111AE}" srcOrd="1" destOrd="0" presId="urn:microsoft.com/office/officeart/2018/2/layout/IconVerticalSolidList"/>
    <dgm:cxn modelId="{0994415D-D119-4C4E-8250-981F6611492A}" type="presParOf" srcId="{20BE8A7C-D7D6-40B5-9C03-86D9DA72F1F8}" destId="{81BB9A9F-597B-4A9C-BC5A-BEA2D4B7C228}" srcOrd="2" destOrd="0" presId="urn:microsoft.com/office/officeart/2018/2/layout/IconVerticalSolidList"/>
    <dgm:cxn modelId="{43C0D404-C7A1-44EA-8895-69D47A5903F2}" type="presParOf" srcId="{20BE8A7C-D7D6-40B5-9C03-86D9DA72F1F8}" destId="{81F8DE8A-1952-47EA-AFD7-70C2EB19BB9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3D90F-F17B-4596-82DF-0785964DC3B2}">
      <dsp:nvSpPr>
        <dsp:cNvPr id="0" name=""/>
        <dsp:cNvSpPr/>
      </dsp:nvSpPr>
      <dsp:spPr>
        <a:xfrm>
          <a:off x="0" y="2758"/>
          <a:ext cx="6797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7046B-5091-41D4-93EF-7DB9F1811AA6}">
      <dsp:nvSpPr>
        <dsp:cNvPr id="0" name=""/>
        <dsp:cNvSpPr/>
      </dsp:nvSpPr>
      <dsp:spPr>
        <a:xfrm>
          <a:off x="0" y="2758"/>
          <a:ext cx="6797675" cy="94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</a:t>
          </a:r>
          <a:r>
            <a:rPr lang="en-US" sz="1700" b="1" u="sng" kern="1200" dirty="0"/>
            <a:t>Questar IT support: </a:t>
          </a:r>
          <a:r>
            <a:rPr lang="en-US" sz="1700" b="1" u="none" kern="1200" dirty="0"/>
            <a:t> </a:t>
          </a:r>
          <a:r>
            <a:rPr lang="en-US" sz="1700" kern="1200" dirty="0"/>
            <a:t>It is recommended that the district transition to Questar for IT services starting April 13th, covering the remainder of the current school year and extending through the 2026–2027 school year.</a:t>
          </a:r>
        </a:p>
      </dsp:txBody>
      <dsp:txXfrm>
        <a:off x="0" y="2758"/>
        <a:ext cx="6797675" cy="940732"/>
      </dsp:txXfrm>
    </dsp:sp>
    <dsp:sp modelId="{EF1377BA-D969-4A93-BD67-7C4E073F76A0}">
      <dsp:nvSpPr>
        <dsp:cNvPr id="0" name=""/>
        <dsp:cNvSpPr/>
      </dsp:nvSpPr>
      <dsp:spPr>
        <a:xfrm>
          <a:off x="0" y="943491"/>
          <a:ext cx="6797675" cy="0"/>
        </a:xfrm>
        <a:prstGeom prst="line">
          <a:avLst/>
        </a:prstGeom>
        <a:solidFill>
          <a:schemeClr val="accent2">
            <a:hueOff val="7808"/>
            <a:satOff val="-5375"/>
            <a:lumOff val="-1373"/>
            <a:alphaOff val="0"/>
          </a:schemeClr>
        </a:solidFill>
        <a:ln w="15875" cap="flat" cmpd="sng" algn="ctr">
          <a:solidFill>
            <a:schemeClr val="accent2">
              <a:hueOff val="7808"/>
              <a:satOff val="-5375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B5356-D1A8-4A85-9040-99783162919F}">
      <dsp:nvSpPr>
        <dsp:cNvPr id="0" name=""/>
        <dsp:cNvSpPr/>
      </dsp:nvSpPr>
      <dsp:spPr>
        <a:xfrm>
          <a:off x="0" y="943491"/>
          <a:ext cx="6797675" cy="94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Why this change</a:t>
          </a:r>
          <a:r>
            <a:rPr lang="en-US" sz="1700" kern="1200" dirty="0"/>
            <a:t>: </a:t>
          </a:r>
          <a:r>
            <a:rPr lang="en-US" sz="1700" b="0" kern="1200" dirty="0"/>
            <a:t>Difficult to recruit and retain qualified IT staff. Increasing demand for reliable, consistent support</a:t>
          </a:r>
        </a:p>
      </dsp:txBody>
      <dsp:txXfrm>
        <a:off x="0" y="943491"/>
        <a:ext cx="6797675" cy="940732"/>
      </dsp:txXfrm>
    </dsp:sp>
    <dsp:sp modelId="{127C7973-2644-47AD-BEB7-F045B7B753A5}">
      <dsp:nvSpPr>
        <dsp:cNvPr id="0" name=""/>
        <dsp:cNvSpPr/>
      </dsp:nvSpPr>
      <dsp:spPr>
        <a:xfrm>
          <a:off x="0" y="1884223"/>
          <a:ext cx="6797675" cy="0"/>
        </a:xfrm>
        <a:prstGeom prst="line">
          <a:avLst/>
        </a:prstGeom>
        <a:solidFill>
          <a:schemeClr val="accent2">
            <a:hueOff val="15615"/>
            <a:satOff val="-10750"/>
            <a:lumOff val="-2745"/>
            <a:alphaOff val="0"/>
          </a:schemeClr>
        </a:solidFill>
        <a:ln w="15875" cap="flat" cmpd="sng" algn="ctr">
          <a:solidFill>
            <a:schemeClr val="accent2">
              <a:hueOff val="15615"/>
              <a:satOff val="-1075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49277-DCDC-4922-B3C9-4940A75E88CF}">
      <dsp:nvSpPr>
        <dsp:cNvPr id="0" name=""/>
        <dsp:cNvSpPr/>
      </dsp:nvSpPr>
      <dsp:spPr>
        <a:xfrm>
          <a:off x="0" y="1884223"/>
          <a:ext cx="6797675" cy="94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Long Term Value: </a:t>
          </a:r>
          <a:r>
            <a:rPr lang="en-US" sz="1700" kern="1200" dirty="0"/>
            <a:t>Added benefits include structured proactive IT support plan, access to qualified and specialized IT professionals.</a:t>
          </a:r>
        </a:p>
      </dsp:txBody>
      <dsp:txXfrm>
        <a:off x="0" y="1884223"/>
        <a:ext cx="6797675" cy="940732"/>
      </dsp:txXfrm>
    </dsp:sp>
    <dsp:sp modelId="{61F503A3-848B-44F3-8466-BA2D353892F1}">
      <dsp:nvSpPr>
        <dsp:cNvPr id="0" name=""/>
        <dsp:cNvSpPr/>
      </dsp:nvSpPr>
      <dsp:spPr>
        <a:xfrm>
          <a:off x="0" y="2824955"/>
          <a:ext cx="6797675" cy="0"/>
        </a:xfrm>
        <a:prstGeom prst="line">
          <a:avLst/>
        </a:prstGeom>
        <a:solidFill>
          <a:schemeClr val="accent2">
            <a:hueOff val="23423"/>
            <a:satOff val="-16126"/>
            <a:lumOff val="-4118"/>
            <a:alphaOff val="0"/>
          </a:schemeClr>
        </a:solidFill>
        <a:ln w="15875" cap="flat" cmpd="sng" algn="ctr">
          <a:solidFill>
            <a:schemeClr val="accent2">
              <a:hueOff val="23423"/>
              <a:satOff val="-16126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B3201-4B2E-40D9-81D8-D2CA1D9833FF}">
      <dsp:nvSpPr>
        <dsp:cNvPr id="0" name=""/>
        <dsp:cNvSpPr/>
      </dsp:nvSpPr>
      <dsp:spPr>
        <a:xfrm>
          <a:off x="0" y="2824956"/>
          <a:ext cx="6797675" cy="94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/>
            <a:t>Annual Cost</a:t>
          </a:r>
          <a:r>
            <a:rPr lang="en-US" sz="1700" b="1" kern="1200"/>
            <a:t>: </a:t>
          </a:r>
          <a:r>
            <a:rPr lang="en-US" sz="1700" kern="1200"/>
            <a:t>Services for 2026-2027 cost </a:t>
          </a:r>
          <a:r>
            <a:rPr lang="en-US" sz="1700" b="1" kern="1200"/>
            <a:t>approximately $150,000 </a:t>
          </a:r>
          <a:r>
            <a:rPr lang="en-US" sz="1700" kern="1200"/>
            <a:t>which is </a:t>
          </a:r>
          <a:r>
            <a:rPr lang="en-US" sz="1700" kern="1200">
              <a:solidFill>
                <a:schemeClr val="tx1"/>
              </a:solidFill>
            </a:rPr>
            <a:t>a</a:t>
          </a:r>
          <a:r>
            <a:rPr lang="en-US" sz="1700" kern="1200">
              <a:solidFill>
                <a:srgbClr val="FF0000"/>
              </a:solidFill>
            </a:rPr>
            <a:t> </a:t>
          </a:r>
          <a:r>
            <a:rPr lang="en-US" sz="1700" b="1" kern="1200">
              <a:solidFill>
                <a:srgbClr val="FF0000"/>
              </a:solidFill>
            </a:rPr>
            <a:t>$50,000 increase </a:t>
          </a:r>
          <a:r>
            <a:rPr lang="en-US" sz="1700" kern="1200"/>
            <a:t>to the 2026-2027 budget. </a:t>
          </a:r>
          <a:endParaRPr lang="en-US" sz="1700" kern="1200" dirty="0"/>
        </a:p>
      </dsp:txBody>
      <dsp:txXfrm>
        <a:off x="0" y="2824956"/>
        <a:ext cx="6797675" cy="940732"/>
      </dsp:txXfrm>
    </dsp:sp>
    <dsp:sp modelId="{091A0CE4-6E34-46D4-8529-C34F51F606AA}">
      <dsp:nvSpPr>
        <dsp:cNvPr id="0" name=""/>
        <dsp:cNvSpPr/>
      </dsp:nvSpPr>
      <dsp:spPr>
        <a:xfrm>
          <a:off x="0" y="3765688"/>
          <a:ext cx="6797675" cy="0"/>
        </a:xfrm>
        <a:prstGeom prst="line">
          <a:avLst/>
        </a:prstGeom>
        <a:solidFill>
          <a:schemeClr val="accent2">
            <a:hueOff val="31230"/>
            <a:satOff val="-21501"/>
            <a:lumOff val="-5490"/>
            <a:alphaOff val="0"/>
          </a:schemeClr>
        </a:solidFill>
        <a:ln w="15875" cap="flat" cmpd="sng" algn="ctr">
          <a:solidFill>
            <a:schemeClr val="accent2">
              <a:hueOff val="31230"/>
              <a:satOff val="-21501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38542-A38F-4C91-B0DF-89685ED8E208}">
      <dsp:nvSpPr>
        <dsp:cNvPr id="0" name=""/>
        <dsp:cNvSpPr/>
      </dsp:nvSpPr>
      <dsp:spPr>
        <a:xfrm>
          <a:off x="0" y="3765688"/>
          <a:ext cx="6797675" cy="94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State Aid: </a:t>
          </a:r>
          <a:r>
            <a:rPr lang="en-US" sz="1700" kern="1200" dirty="0"/>
            <a:t>The district is eligible for </a:t>
          </a:r>
          <a:r>
            <a:rPr lang="en-US" sz="1700" b="1" kern="1200" dirty="0"/>
            <a:t>36% state aid reimbursement</a:t>
          </a:r>
          <a:r>
            <a:rPr lang="en-US" sz="1700" kern="1200" dirty="0"/>
            <a:t>, which will return approximately </a:t>
          </a:r>
          <a:r>
            <a:rPr lang="en-US" sz="1700" b="1" kern="1200" dirty="0">
              <a:solidFill>
                <a:srgbClr val="00B050"/>
              </a:solidFill>
            </a:rPr>
            <a:t>$54,000</a:t>
          </a:r>
          <a:r>
            <a:rPr lang="en-US" sz="1700" kern="1200" dirty="0">
              <a:solidFill>
                <a:srgbClr val="00B050"/>
              </a:solidFill>
            </a:rPr>
            <a:t> </a:t>
          </a:r>
          <a:r>
            <a:rPr lang="en-US" sz="1700" kern="1200" dirty="0"/>
            <a:t>in the following year (2027-2028). </a:t>
          </a:r>
        </a:p>
      </dsp:txBody>
      <dsp:txXfrm>
        <a:off x="0" y="3765688"/>
        <a:ext cx="6797675" cy="940732"/>
      </dsp:txXfrm>
    </dsp:sp>
    <dsp:sp modelId="{8727575E-4293-45CE-8A6B-37D3795B4678}">
      <dsp:nvSpPr>
        <dsp:cNvPr id="0" name=""/>
        <dsp:cNvSpPr/>
      </dsp:nvSpPr>
      <dsp:spPr>
        <a:xfrm>
          <a:off x="0" y="4706420"/>
          <a:ext cx="6797675" cy="0"/>
        </a:xfrm>
        <a:prstGeom prst="line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BCE4A4-94F0-4E24-8231-FCB35D62766A}">
      <dsp:nvSpPr>
        <dsp:cNvPr id="0" name=""/>
        <dsp:cNvSpPr/>
      </dsp:nvSpPr>
      <dsp:spPr>
        <a:xfrm>
          <a:off x="0" y="4706420"/>
          <a:ext cx="6797675" cy="940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u="sng" kern="1200" dirty="0"/>
            <a:t>Net Impact: </a:t>
          </a:r>
          <a:r>
            <a:rPr lang="en-US" sz="1700" kern="1200" dirty="0"/>
            <a:t>After state aid reimbursement, the overall cost is expected to be comparable to maintaining in-house IT staffing without Questar services. </a:t>
          </a:r>
        </a:p>
      </dsp:txBody>
      <dsp:txXfrm>
        <a:off x="0" y="4706420"/>
        <a:ext cx="6797675" cy="940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347B2-0E33-463C-82D5-929A92D6D057}">
      <dsp:nvSpPr>
        <dsp:cNvPr id="0" name=""/>
        <dsp:cNvSpPr/>
      </dsp:nvSpPr>
      <dsp:spPr>
        <a:xfrm>
          <a:off x="0" y="1762"/>
          <a:ext cx="6413663" cy="893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F64EC-A757-4E41-8EAF-F6ECC537E787}">
      <dsp:nvSpPr>
        <dsp:cNvPr id="0" name=""/>
        <dsp:cNvSpPr/>
      </dsp:nvSpPr>
      <dsp:spPr>
        <a:xfrm>
          <a:off x="270262" y="202784"/>
          <a:ext cx="491386" cy="4913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1D2C1-7B68-4D9D-84CF-C1019D6046A9}">
      <dsp:nvSpPr>
        <dsp:cNvPr id="0" name=""/>
        <dsp:cNvSpPr/>
      </dsp:nvSpPr>
      <dsp:spPr>
        <a:xfrm>
          <a:off x="1031911" y="1762"/>
          <a:ext cx="5381751" cy="89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55" tIns="94555" rIns="94555" bIns="9455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Rising Fuel Costs: </a:t>
          </a:r>
          <a:r>
            <a:rPr lang="en-US" sz="1500" kern="1200"/>
            <a:t>district is currently locked in for fixed pricing for Diesel ($2.50) and Propane ($1.39) for the 2026-2027 School year.</a:t>
          </a:r>
        </a:p>
      </dsp:txBody>
      <dsp:txXfrm>
        <a:off x="1031911" y="1762"/>
        <a:ext cx="5381751" cy="893429"/>
      </dsp:txXfrm>
    </dsp:sp>
    <dsp:sp modelId="{D4743CD7-CBFA-47A2-AFF7-425630E809B9}">
      <dsp:nvSpPr>
        <dsp:cNvPr id="0" name=""/>
        <dsp:cNvSpPr/>
      </dsp:nvSpPr>
      <dsp:spPr>
        <a:xfrm>
          <a:off x="0" y="1118550"/>
          <a:ext cx="6413663" cy="893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181C9-45D6-4A6B-9E10-B13BB63A92DD}">
      <dsp:nvSpPr>
        <dsp:cNvPr id="0" name=""/>
        <dsp:cNvSpPr/>
      </dsp:nvSpPr>
      <dsp:spPr>
        <a:xfrm>
          <a:off x="270262" y="1319571"/>
          <a:ext cx="491386" cy="4913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1BBD3-C155-4B44-A5A4-5E2869A580E8}">
      <dsp:nvSpPr>
        <dsp:cNvPr id="0" name=""/>
        <dsp:cNvSpPr/>
      </dsp:nvSpPr>
      <dsp:spPr>
        <a:xfrm>
          <a:off x="1031911" y="1118550"/>
          <a:ext cx="5381751" cy="89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55" tIns="94555" rIns="94555" bIns="9455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Fuel Oil and Unleaded Gas is at a </a:t>
          </a:r>
          <a:r>
            <a:rPr lang="en-US" sz="1500" b="1" kern="1200"/>
            <a:t>variable rate, </a:t>
          </a:r>
          <a:r>
            <a:rPr lang="en-US" sz="1500" kern="1200"/>
            <a:t>with no option for fixed pricing. </a:t>
          </a:r>
        </a:p>
      </dsp:txBody>
      <dsp:txXfrm>
        <a:off x="1031911" y="1118550"/>
        <a:ext cx="5381751" cy="893429"/>
      </dsp:txXfrm>
    </dsp:sp>
    <dsp:sp modelId="{5EF9E5F0-C5AB-468C-8D32-A4A769E884E6}">
      <dsp:nvSpPr>
        <dsp:cNvPr id="0" name=""/>
        <dsp:cNvSpPr/>
      </dsp:nvSpPr>
      <dsp:spPr>
        <a:xfrm>
          <a:off x="0" y="2235337"/>
          <a:ext cx="6413663" cy="893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D8F36F-9A5E-42A1-B112-80B704BBD694}">
      <dsp:nvSpPr>
        <dsp:cNvPr id="0" name=""/>
        <dsp:cNvSpPr/>
      </dsp:nvSpPr>
      <dsp:spPr>
        <a:xfrm>
          <a:off x="270262" y="2436358"/>
          <a:ext cx="491386" cy="4913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B1759-F107-4D85-AF49-F40C0A5E14E2}">
      <dsp:nvSpPr>
        <dsp:cNvPr id="0" name=""/>
        <dsp:cNvSpPr/>
      </dsp:nvSpPr>
      <dsp:spPr>
        <a:xfrm>
          <a:off x="1031911" y="2235337"/>
          <a:ext cx="5381751" cy="89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55" tIns="94555" rIns="94555" bIns="9455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1" kern="1200" dirty="0"/>
            <a:t>In 2025-2026 school year district has spent $260,000 on Fuel, with fixed pricing on all except for Unleaded gas. </a:t>
          </a:r>
          <a:endParaRPr lang="en-US" sz="1500" kern="1200" dirty="0"/>
        </a:p>
      </dsp:txBody>
      <dsp:txXfrm>
        <a:off x="1031911" y="2235337"/>
        <a:ext cx="5381751" cy="893429"/>
      </dsp:txXfrm>
    </dsp:sp>
    <dsp:sp modelId="{F99ECE4D-1A08-4B8F-A558-5AB68D6B588D}">
      <dsp:nvSpPr>
        <dsp:cNvPr id="0" name=""/>
        <dsp:cNvSpPr/>
      </dsp:nvSpPr>
      <dsp:spPr>
        <a:xfrm>
          <a:off x="0" y="3352124"/>
          <a:ext cx="6413663" cy="8934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2FF9C4-2DBE-4AE1-BD4F-1FEC8BC111AE}">
      <dsp:nvSpPr>
        <dsp:cNvPr id="0" name=""/>
        <dsp:cNvSpPr/>
      </dsp:nvSpPr>
      <dsp:spPr>
        <a:xfrm>
          <a:off x="270262" y="3553146"/>
          <a:ext cx="491386" cy="491386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F8DE8A-1952-47EA-AFD7-70C2EB19BB9A}">
      <dsp:nvSpPr>
        <dsp:cNvPr id="0" name=""/>
        <dsp:cNvSpPr/>
      </dsp:nvSpPr>
      <dsp:spPr>
        <a:xfrm>
          <a:off x="1031911" y="3352124"/>
          <a:ext cx="5381751" cy="893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55" tIns="94555" rIns="94555" bIns="9455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Increase the fuel budget line by </a:t>
          </a:r>
          <a:r>
            <a:rPr lang="en-US" sz="1500" b="1" kern="1200" dirty="0"/>
            <a:t>$35,000</a:t>
          </a:r>
          <a:r>
            <a:rPr lang="en-US" sz="1500" kern="1200" dirty="0"/>
            <a:t> to better align with current spending, bringing the total fuel budget to </a:t>
          </a:r>
          <a:r>
            <a:rPr lang="en-US" sz="1500" b="1" kern="1200" dirty="0"/>
            <a:t>$275,000</a:t>
          </a:r>
          <a:r>
            <a:rPr lang="en-US" sz="1500" kern="1200" dirty="0"/>
            <a:t> and provide a buffer against price uncertainty.</a:t>
          </a:r>
        </a:p>
      </dsp:txBody>
      <dsp:txXfrm>
        <a:off x="1031911" y="3352124"/>
        <a:ext cx="5381751" cy="893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75B5C-E3B8-4B6B-8971-AB5B680FE8D4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45000"/>
            <a:ext cx="5559425" cy="3636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E4ED8-3A1B-43C5-AB53-BF5B9528A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E4ED8-3A1B-43C5-AB53-BF5B9528A0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39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0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14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7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35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63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4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6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7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CA8492-5C7F-4BDF-BB8C-91807842F0A8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1806EEB-2CBE-447C-8012-E1978D78633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4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1E7B-EF74-49AA-B967-13E679B20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2067" y="592679"/>
            <a:ext cx="5591005" cy="3732434"/>
          </a:xfrm>
        </p:spPr>
        <p:txBody>
          <a:bodyPr>
            <a:normAutofit/>
          </a:bodyPr>
          <a:lstStyle/>
          <a:p>
            <a:pPr algn="ctr"/>
            <a:r>
              <a:rPr lang="en-US" sz="6800" b="1" dirty="0"/>
              <a:t>New Lebanon Central School District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A1BF80-9597-456D-8C31-FC284ABCA3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>
            <a:normAutofit/>
          </a:bodyPr>
          <a:lstStyle/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2026-2027 school Budget</a:t>
            </a:r>
          </a:p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BUDGET WORKSHOP</a:t>
            </a:r>
          </a:p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APRIL 1, 2026</a:t>
            </a:r>
          </a:p>
        </p:txBody>
      </p:sp>
      <p:pic>
        <p:nvPicPr>
          <p:cNvPr id="6" name="Picture 5" descr="A logo of a tiger jumping over a letter&#10;&#10;AI-generated content may be incorrect.">
            <a:extLst>
              <a:ext uri="{FF2B5EF4-FFF2-40B4-BE49-F238E27FC236}">
                <a16:creationId xmlns:a16="http://schemas.microsoft.com/office/drawing/2014/main" id="{B542733C-98DC-42CF-A914-171470AC9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71" y="1047376"/>
            <a:ext cx="4676231" cy="425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9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A6B16355-27FB-445B-B646-02AB73637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D9552-99A3-4532-A35B-CA89F17B7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9348" y="634946"/>
            <a:ext cx="3570394" cy="5055904"/>
          </a:xfrm>
        </p:spPr>
        <p:txBody>
          <a:bodyPr anchor="ctr">
            <a:normAutofit/>
          </a:bodyPr>
          <a:lstStyle/>
          <a:p>
            <a:r>
              <a:rPr lang="en-US" dirty="0"/>
              <a:t>2026-2027 Proposed Budget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DA680F-F6AC-453E-A8BF-C5BDED285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B3BF2E5-C3AB-441F-A430-491119C56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D07C90B-B81A-473B-8919-CA924E61F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26" name="Content Placeholder 16">
            <a:extLst>
              <a:ext uri="{FF2B5EF4-FFF2-40B4-BE49-F238E27FC236}">
                <a16:creationId xmlns:a16="http://schemas.microsoft.com/office/drawing/2014/main" id="{74DCDFCF-9830-2AFA-83CD-996DEDC4C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807199"/>
              </p:ext>
            </p:extLst>
          </p:nvPr>
        </p:nvGraphicFramePr>
        <p:xfrm>
          <a:off x="534481" y="457200"/>
          <a:ext cx="6973221" cy="555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5201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DBF0FF-2FE2-472B-BDF8-1D88971E5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70589"/>
              </p:ext>
            </p:extLst>
          </p:nvPr>
        </p:nvGraphicFramePr>
        <p:xfrm>
          <a:off x="5327163" y="313507"/>
          <a:ext cx="6159443" cy="5237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8899">
                  <a:extLst>
                    <a:ext uri="{9D8B030D-6E8A-4147-A177-3AD203B41FA5}">
                      <a16:colId xmlns:a16="http://schemas.microsoft.com/office/drawing/2014/main" val="3608183559"/>
                    </a:ext>
                  </a:extLst>
                </a:gridCol>
                <a:gridCol w="2680544">
                  <a:extLst>
                    <a:ext uri="{9D8B030D-6E8A-4147-A177-3AD203B41FA5}">
                      <a16:colId xmlns:a16="http://schemas.microsoft.com/office/drawing/2014/main" val="4133987223"/>
                    </a:ext>
                  </a:extLst>
                </a:gridCol>
              </a:tblGrid>
              <a:tr h="587870">
                <a:tc>
                  <a:txBody>
                    <a:bodyPr/>
                    <a:lstStyle/>
                    <a:p>
                      <a:endParaRPr lang="en-US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2026-2027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813202176"/>
                  </a:ext>
                </a:extLst>
              </a:tr>
              <a:tr h="587870">
                <a:tc>
                  <a:txBody>
                    <a:bodyPr/>
                    <a:lstStyle/>
                    <a:p>
                      <a:r>
                        <a:rPr lang="en-US" sz="3300" dirty="0"/>
                        <a:t>Budget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$16,054,977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543276833"/>
                  </a:ext>
                </a:extLst>
              </a:tr>
              <a:tr h="587870">
                <a:tc>
                  <a:txBody>
                    <a:bodyPr/>
                    <a:lstStyle/>
                    <a:p>
                      <a:r>
                        <a:rPr lang="en-US" sz="3300" dirty="0"/>
                        <a:t>Revenue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$4,338,660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744944421"/>
                  </a:ext>
                </a:extLst>
              </a:tr>
              <a:tr h="587870">
                <a:tc>
                  <a:txBody>
                    <a:bodyPr/>
                    <a:lstStyle/>
                    <a:p>
                      <a:r>
                        <a:rPr lang="en-US" sz="3300" dirty="0"/>
                        <a:t>Tax Levy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?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295781408"/>
                  </a:ext>
                </a:extLst>
              </a:tr>
              <a:tr h="587870">
                <a:tc>
                  <a:txBody>
                    <a:bodyPr/>
                    <a:lstStyle/>
                    <a:p>
                      <a:r>
                        <a:rPr lang="en-US" sz="3300" dirty="0"/>
                        <a:t>Fund Balance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?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440298688"/>
                  </a:ext>
                </a:extLst>
              </a:tr>
              <a:tr h="942515">
                <a:tc>
                  <a:txBody>
                    <a:bodyPr/>
                    <a:lstStyle/>
                    <a:p>
                      <a:r>
                        <a:rPr lang="en-US" sz="3300" dirty="0"/>
                        <a:t>Reserves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?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310629696"/>
                  </a:ext>
                </a:extLst>
              </a:tr>
              <a:tr h="942515">
                <a:tc>
                  <a:txBody>
                    <a:bodyPr/>
                    <a:lstStyle/>
                    <a:p>
                      <a:r>
                        <a:rPr lang="en-US" sz="3300" dirty="0"/>
                        <a:t>Debt Service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?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7574857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2538F7A-A0FF-4E9E-807F-F42BF28BF3FF}"/>
              </a:ext>
            </a:extLst>
          </p:cNvPr>
          <p:cNvSpPr txBox="1"/>
          <p:nvPr/>
        </p:nvSpPr>
        <p:spPr>
          <a:xfrm>
            <a:off x="973284" y="561327"/>
            <a:ext cx="3049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Budget Gap of  $983,651 </a:t>
            </a:r>
            <a:r>
              <a:rPr lang="en-US" sz="2400" b="1" u="sng" dirty="0"/>
              <a:t>without </a:t>
            </a:r>
            <a:r>
              <a:rPr lang="en-US" sz="2400" b="1" dirty="0"/>
              <a:t>a tax increase,  reductions or fund balance/reserve usage</a:t>
            </a:r>
            <a:endParaRPr lang="en-US" sz="2400" dirty="0"/>
          </a:p>
        </p:txBody>
      </p:sp>
      <p:pic>
        <p:nvPicPr>
          <p:cNvPr id="3" name="Picture 2" descr="Spreadsheet and calculator">
            <a:extLst>
              <a:ext uri="{FF2B5EF4-FFF2-40B4-BE49-F238E27FC236}">
                <a16:creationId xmlns:a16="http://schemas.microsoft.com/office/drawing/2014/main" id="{D21C32B9-6A9E-571D-BB1C-9980FAD7F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47" y="2711792"/>
            <a:ext cx="27432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0AB4E7-B438-7BE6-67EC-0F14845CF937}"/>
              </a:ext>
            </a:extLst>
          </p:cNvPr>
          <p:cNvSpPr txBox="1"/>
          <p:nvPr/>
        </p:nvSpPr>
        <p:spPr>
          <a:xfrm>
            <a:off x="1155147" y="4542347"/>
            <a:ext cx="28674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/>
              <a:t>Options to Balance Budget</a:t>
            </a:r>
            <a:r>
              <a:rPr lang="en-US" u="sng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Tax Levy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Fund balance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Reserves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Debt Service fund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Reductions</a:t>
            </a:r>
          </a:p>
        </p:txBody>
      </p:sp>
    </p:spTree>
    <p:extLst>
      <p:ext uri="{BB962C8B-B14F-4D97-AF65-F5344CB8AC3E}">
        <p14:creationId xmlns:p14="http://schemas.microsoft.com/office/powerpoint/2010/main" val="377893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7">
            <a:extLst>
              <a:ext uri="{FF2B5EF4-FFF2-40B4-BE49-F238E27FC236}">
                <a16:creationId xmlns:a16="http://schemas.microsoft.com/office/drawing/2014/main" id="{F2FA1E88-5237-474F-91B9-66E49D7F63D2}"/>
              </a:ext>
            </a:extLst>
          </p:cNvPr>
          <p:cNvGraphicFramePr>
            <a:graphicFrameLocks/>
          </p:cNvGraphicFramePr>
          <p:nvPr/>
        </p:nvGraphicFramePr>
        <p:xfrm>
          <a:off x="4792269" y="640080"/>
          <a:ext cx="6697578" cy="5577840"/>
        </p:xfrm>
        <a:graphic>
          <a:graphicData uri="http://schemas.openxmlformats.org/drawingml/2006/table">
            <a:tbl>
              <a:tblPr firstRow="1" bandRow="1"/>
              <a:tblGrid>
                <a:gridCol w="3779781">
                  <a:extLst>
                    <a:ext uri="{9D8B030D-6E8A-4147-A177-3AD203B41FA5}">
                      <a16:colId xmlns:a16="http://schemas.microsoft.com/office/drawing/2014/main" val="1491421374"/>
                    </a:ext>
                  </a:extLst>
                </a:gridCol>
                <a:gridCol w="2917797">
                  <a:extLst>
                    <a:ext uri="{9D8B030D-6E8A-4147-A177-3AD203B41FA5}">
                      <a16:colId xmlns:a16="http://schemas.microsoft.com/office/drawing/2014/main" val="3202062287"/>
                    </a:ext>
                  </a:extLst>
                </a:gridCol>
              </a:tblGrid>
              <a:tr h="619760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2026-2027 Tax Cap Calculation: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355199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Prior Year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$10,732,666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447723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Tax Base Growth Factor</a:t>
                      </a:r>
                      <a:endParaRPr lang="en-US" sz="240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1.0072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135487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PILOT</a:t>
                      </a: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123718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 PY Tax Cap exclusion</a:t>
                      </a: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$504,434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733793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x CPI </a:t>
                      </a:r>
                      <a:endParaRPr lang="en-US" sz="240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1.02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271090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adjusted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$10,510,523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993054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 Capital exclusion - Aid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$685,747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884465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= 26-27 Allowable Tax levy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$11,196,270</a:t>
                      </a:r>
                      <a:endParaRPr lang="en-US" sz="2400" dirty="0">
                        <a:effectLst/>
                      </a:endParaRPr>
                    </a:p>
                  </a:txBody>
                  <a:tcPr marL="131243" marR="131243" marT="131243" marB="131243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748843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D3D6091-8BEC-4368-863B-B4F1DCF81EAE}"/>
              </a:ext>
            </a:extLst>
          </p:cNvPr>
          <p:cNvSpPr txBox="1"/>
          <p:nvPr/>
        </p:nvSpPr>
        <p:spPr>
          <a:xfrm>
            <a:off x="98192" y="1522550"/>
            <a:ext cx="46940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4.32% allowable increase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b="1" dirty="0">
                <a:latin typeface="+mj-lt"/>
              </a:rPr>
              <a:t>$463,604 additional revenue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en-US" sz="3200" b="1" dirty="0">
              <a:latin typeface="+mj-lt"/>
            </a:endParaRPr>
          </a:p>
          <a:p>
            <a:pPr algn="ctr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  <a:latin typeface="+mj-lt"/>
              </a:rPr>
              <a:t>Capital Exclusion includes 100k capital outlay project</a:t>
            </a:r>
          </a:p>
        </p:txBody>
      </p:sp>
    </p:spTree>
    <p:extLst>
      <p:ext uri="{BB962C8B-B14F-4D97-AF65-F5344CB8AC3E}">
        <p14:creationId xmlns:p14="http://schemas.microsoft.com/office/powerpoint/2010/main" val="2600838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3C8B-A454-B601-8D52-24644778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Fund Balance Projection 2026-2027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80BD514-A52E-F4F1-8601-6B6A129812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9034249"/>
              </p:ext>
            </p:extLst>
          </p:nvPr>
        </p:nvGraphicFramePr>
        <p:xfrm>
          <a:off x="1097280" y="1737360"/>
          <a:ext cx="8349042" cy="378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3014">
                  <a:extLst>
                    <a:ext uri="{9D8B030D-6E8A-4147-A177-3AD203B41FA5}">
                      <a16:colId xmlns:a16="http://schemas.microsoft.com/office/drawing/2014/main" val="1027737540"/>
                    </a:ext>
                  </a:extLst>
                </a:gridCol>
                <a:gridCol w="2783014">
                  <a:extLst>
                    <a:ext uri="{9D8B030D-6E8A-4147-A177-3AD203B41FA5}">
                      <a16:colId xmlns:a16="http://schemas.microsoft.com/office/drawing/2014/main" val="1136138819"/>
                    </a:ext>
                  </a:extLst>
                </a:gridCol>
                <a:gridCol w="2783014">
                  <a:extLst>
                    <a:ext uri="{9D8B030D-6E8A-4147-A177-3AD203B41FA5}">
                      <a16:colId xmlns:a16="http://schemas.microsoft.com/office/drawing/2014/main" val="1799016171"/>
                    </a:ext>
                  </a:extLst>
                </a:gridCol>
              </a:tblGrid>
              <a:tr h="3652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489266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$14,984,997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$15,098,029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13871"/>
                  </a:ext>
                </a:extLst>
              </a:tr>
              <a:tr h="4034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Fund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$400,993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427947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Reserves/ Debt Service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$87,625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208005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$15,427,799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$15,100,000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354535"/>
                  </a:ext>
                </a:extLst>
              </a:tr>
              <a:tr h="6304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Excess Revenue over Expenditures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90353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Unassigned Fund Balance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$596,500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$643,000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963953"/>
                  </a:ext>
                </a:extLst>
              </a:tr>
              <a:tr h="3652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Excess Fund Balance (over 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Unknown until end of school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4991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40820FD-4B3A-49D1-9BE0-7D32DFB37CFD}"/>
              </a:ext>
            </a:extLst>
          </p:cNvPr>
          <p:cNvSpPr txBox="1"/>
          <p:nvPr/>
        </p:nvSpPr>
        <p:spPr>
          <a:xfrm>
            <a:off x="1186004" y="5457944"/>
            <a:ext cx="843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recommended that the district maintain a </a:t>
            </a:r>
            <a:r>
              <a:rPr lang="en-US" b="1" dirty="0"/>
              <a:t>4% fund balance</a:t>
            </a:r>
            <a:r>
              <a:rPr lang="en-US" dirty="0"/>
              <a:t> of the projected 2026–2027 budget (approximately </a:t>
            </a:r>
            <a:r>
              <a:rPr lang="en-US" b="1" dirty="0"/>
              <a:t>$643,000</a:t>
            </a:r>
            <a:r>
              <a:rPr lang="en-US" dirty="0"/>
              <a:t>), with current projections indicating the district will end the year at this level.</a:t>
            </a:r>
          </a:p>
        </p:txBody>
      </p:sp>
    </p:spTree>
    <p:extLst>
      <p:ext uri="{BB962C8B-B14F-4D97-AF65-F5344CB8AC3E}">
        <p14:creationId xmlns:p14="http://schemas.microsoft.com/office/powerpoint/2010/main" val="1269146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34A2-D706-451B-8FD1-EE45100F5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en-US" sz="4400" b="1" dirty="0"/>
              <a:t>Reserves &amp;</a:t>
            </a:r>
            <a:br>
              <a:rPr lang="en-US" sz="4400" b="1" dirty="0"/>
            </a:br>
            <a:r>
              <a:rPr lang="en-US" sz="4400" b="1" dirty="0"/>
              <a:t>Debt Service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83358C1-2FD6-F95F-C238-3FE375E3C9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9284047"/>
              </p:ext>
            </p:extLst>
          </p:nvPr>
        </p:nvGraphicFramePr>
        <p:xfrm>
          <a:off x="559593" y="108857"/>
          <a:ext cx="5204166" cy="4488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144">
                  <a:extLst>
                    <a:ext uri="{9D8B030D-6E8A-4147-A177-3AD203B41FA5}">
                      <a16:colId xmlns:a16="http://schemas.microsoft.com/office/drawing/2014/main" val="1420622140"/>
                    </a:ext>
                  </a:extLst>
                </a:gridCol>
                <a:gridCol w="1006481">
                  <a:extLst>
                    <a:ext uri="{9D8B030D-6E8A-4147-A177-3AD203B41FA5}">
                      <a16:colId xmlns:a16="http://schemas.microsoft.com/office/drawing/2014/main" val="1065937589"/>
                    </a:ext>
                  </a:extLst>
                </a:gridCol>
                <a:gridCol w="2940541">
                  <a:extLst>
                    <a:ext uri="{9D8B030D-6E8A-4147-A177-3AD203B41FA5}">
                      <a16:colId xmlns:a16="http://schemas.microsoft.com/office/drawing/2014/main" val="597782296"/>
                    </a:ext>
                  </a:extLst>
                </a:gridCol>
              </a:tblGrid>
              <a:tr h="317863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Reserve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2025-2026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Purpose</a:t>
                      </a:r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220421471"/>
                  </a:ext>
                </a:extLst>
              </a:tr>
              <a:tr h="250556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Capital Reserve</a:t>
                      </a:r>
                      <a:endParaRPr lang="en-US" sz="1100" dirty="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$946,206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dirty="0"/>
                        <a:t>Planned for use in an upcoming capital project to replace the WBH roof and address other necessary improvements.</a:t>
                      </a:r>
                      <a:br>
                        <a:rPr lang="en-US" sz="1100" dirty="0"/>
                      </a:br>
                      <a:endParaRPr lang="en-US" sz="110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1956865271"/>
                  </a:ext>
                </a:extLst>
              </a:tr>
              <a:tr h="532571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Workers Comp Reserve</a:t>
                      </a:r>
                      <a:endParaRPr lang="en-US" sz="110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$112,717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limit a large cost spike due to a significant claim</a:t>
                      </a:r>
                      <a:endParaRPr lang="en-US" sz="1100" b="0" dirty="0">
                        <a:effectLst/>
                      </a:endParaRPr>
                    </a:p>
                    <a:p>
                      <a:pPr algn="ctr"/>
                      <a:br>
                        <a:rPr lang="en-US" sz="1100" dirty="0"/>
                      </a:br>
                      <a:endParaRPr lang="en-US" sz="110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3884656320"/>
                  </a:ext>
                </a:extLst>
              </a:tr>
              <a:tr h="450411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Unemployment Reserve</a:t>
                      </a:r>
                      <a:endParaRPr lang="en-US" sz="110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$82,902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protect district from a significant number of unemployment claims</a:t>
                      </a:r>
                      <a:endParaRPr lang="en-US" sz="110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3634382969"/>
                  </a:ext>
                </a:extLst>
              </a:tr>
              <a:tr h="450411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ERS Reserve</a:t>
                      </a:r>
                      <a:endParaRPr lang="en-US" sz="1100" b="0" u="none" dirty="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u="none" dirty="0"/>
                        <a:t>$324,895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protect the district from increased employer contribution rates.</a:t>
                      </a:r>
                      <a:endParaRPr lang="en-US" sz="1100" b="0" u="none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2315455328"/>
                  </a:ext>
                </a:extLst>
              </a:tr>
              <a:tr h="773717"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Tax Cert Reserve</a:t>
                      </a:r>
                      <a:endParaRPr lang="en-US" sz="1100" b="0" dirty="0"/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$33,488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protect the district against payments arising from court judgements to reduce school tax assessments on property within districts boundaries.</a:t>
                      </a:r>
                      <a:endParaRPr lang="en-US" sz="1100" b="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2490694128"/>
                  </a:ext>
                </a:extLst>
              </a:tr>
              <a:tr h="596033">
                <a:tc>
                  <a:txBody>
                    <a:bodyPr/>
                    <a:lstStyle/>
                    <a:p>
                      <a:pPr algn="ctr"/>
                      <a:r>
                        <a:rPr lang="en-US" sz="1100" b="0"/>
                        <a:t>Employee Benefits Reserve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$128.571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Protects district from a large single year payout.</a:t>
                      </a:r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4223863818"/>
                  </a:ext>
                </a:extLst>
              </a:tr>
              <a:tr h="418348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 Reserve Total: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none" dirty="0"/>
                        <a:t>$1,628,778</a:t>
                      </a:r>
                    </a:p>
                  </a:txBody>
                  <a:tcPr marL="70223" marR="70223" marT="35111" marB="35111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b="0" dirty="0"/>
                    </a:p>
                  </a:txBody>
                  <a:tcPr marL="70223" marR="70223" marT="35111" marB="35111" anchor="ctr"/>
                </a:tc>
                <a:extLst>
                  <a:ext uri="{0D108BD9-81ED-4DB2-BD59-A6C34878D82A}">
                    <a16:rowId xmlns:a16="http://schemas.microsoft.com/office/drawing/2014/main" val="1293837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751A40-180D-84EC-C5EB-C30F7645E325}"/>
              </a:ext>
            </a:extLst>
          </p:cNvPr>
          <p:cNvGraphicFramePr>
            <a:graphicFrameLocks noGrp="1"/>
          </p:cNvGraphicFramePr>
          <p:nvPr/>
        </p:nvGraphicFramePr>
        <p:xfrm>
          <a:off x="559593" y="5311941"/>
          <a:ext cx="5271024" cy="964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128">
                  <a:extLst>
                    <a:ext uri="{9D8B030D-6E8A-4147-A177-3AD203B41FA5}">
                      <a16:colId xmlns:a16="http://schemas.microsoft.com/office/drawing/2014/main" val="1869390930"/>
                    </a:ext>
                  </a:extLst>
                </a:gridCol>
                <a:gridCol w="1016706">
                  <a:extLst>
                    <a:ext uri="{9D8B030D-6E8A-4147-A177-3AD203B41FA5}">
                      <a16:colId xmlns:a16="http://schemas.microsoft.com/office/drawing/2014/main" val="3721856373"/>
                    </a:ext>
                  </a:extLst>
                </a:gridCol>
                <a:gridCol w="2983190">
                  <a:extLst>
                    <a:ext uri="{9D8B030D-6E8A-4147-A177-3AD203B41FA5}">
                      <a16:colId xmlns:a16="http://schemas.microsoft.com/office/drawing/2014/main" val="1393590663"/>
                    </a:ext>
                  </a:extLst>
                </a:gridCol>
              </a:tblGrid>
              <a:tr h="482278">
                <a:tc>
                  <a:txBody>
                    <a:bodyPr/>
                    <a:lstStyle/>
                    <a:p>
                      <a:pPr algn="ctr"/>
                      <a:r>
                        <a:rPr lang="en-US" sz="1100" b="0" u="none" dirty="0">
                          <a:solidFill>
                            <a:schemeClr val="tx1"/>
                          </a:solidFill>
                        </a:rPr>
                        <a:t>Debt Service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u="none" dirty="0">
                          <a:solidFill>
                            <a:schemeClr val="tx1"/>
                          </a:solidFill>
                        </a:rPr>
                        <a:t>$365,180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u="none" dirty="0">
                          <a:solidFill>
                            <a:schemeClr val="tx1"/>
                          </a:solidFill>
                        </a:rPr>
                        <a:t>Can be used to put towards debt payments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270585"/>
                  </a:ext>
                </a:extLst>
              </a:tr>
              <a:tr h="482278">
                <a:tc>
                  <a:txBody>
                    <a:bodyPr/>
                    <a:lstStyle/>
                    <a:p>
                      <a:pPr algn="ctr"/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Total Debt Service &amp; Reserves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u="sng" dirty="0">
                          <a:solidFill>
                            <a:schemeClr val="tx1"/>
                          </a:solidFill>
                        </a:rPr>
                        <a:t>$1,993,958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76248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14B992D-BEEE-AC94-7D25-00EA69011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70" y="301802"/>
            <a:ext cx="2854036" cy="2140527"/>
          </a:xfrm>
          <a:prstGeom prst="rect">
            <a:avLst/>
          </a:prstGeom>
        </p:spPr>
      </p:pic>
      <p:pic>
        <p:nvPicPr>
          <p:cNvPr id="11" name="Picture 10" descr="A black umbrella over a piggybank">
            <a:extLst>
              <a:ext uri="{FF2B5EF4-FFF2-40B4-BE49-F238E27FC236}">
                <a16:creationId xmlns:a16="http://schemas.microsoft.com/office/drawing/2014/main" id="{6796DE1A-3532-0694-944C-E66349049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70" y="3834325"/>
            <a:ext cx="2817028" cy="226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7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42626-F682-290F-26F6-03E58D263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CB7D1E-D56C-3DAD-A1DC-E0771BEC1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862836"/>
              </p:ext>
            </p:extLst>
          </p:nvPr>
        </p:nvGraphicFramePr>
        <p:xfrm>
          <a:off x="5155780" y="679936"/>
          <a:ext cx="5927938" cy="492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144">
                  <a:extLst>
                    <a:ext uri="{9D8B030D-6E8A-4147-A177-3AD203B41FA5}">
                      <a16:colId xmlns:a16="http://schemas.microsoft.com/office/drawing/2014/main" val="3608183559"/>
                    </a:ext>
                  </a:extLst>
                </a:gridCol>
                <a:gridCol w="2579794">
                  <a:extLst>
                    <a:ext uri="{9D8B030D-6E8A-4147-A177-3AD203B41FA5}">
                      <a16:colId xmlns:a16="http://schemas.microsoft.com/office/drawing/2014/main" val="4133987223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endParaRPr lang="en-US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2026-2027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813202176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Budget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$16,054,977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543276833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Revenue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$4,338,660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744944421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Tax Levy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$11,196,317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295781408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Fund Balance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$400,000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440298688"/>
                  </a:ext>
                </a:extLst>
              </a:tr>
              <a:tr h="1240536">
                <a:tc>
                  <a:txBody>
                    <a:bodyPr/>
                    <a:lstStyle/>
                    <a:p>
                      <a:r>
                        <a:rPr lang="en-US" sz="3300" dirty="0"/>
                        <a:t>Debt Service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$120,000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3106296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AE31A61-D75B-D9E1-0420-11DD2F3BF067}"/>
              </a:ext>
            </a:extLst>
          </p:cNvPr>
          <p:cNvSpPr txBox="1"/>
          <p:nvPr/>
        </p:nvSpPr>
        <p:spPr>
          <a:xfrm>
            <a:off x="443948" y="487025"/>
            <a:ext cx="45852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Scenario#1</a:t>
            </a:r>
          </a:p>
          <a:p>
            <a:pPr algn="ctr"/>
            <a:endParaRPr lang="en-US" sz="2400" b="1" u="sng" dirty="0"/>
          </a:p>
          <a:p>
            <a:pPr algn="ctr"/>
            <a:r>
              <a:rPr lang="en-US" sz="2400" b="1" dirty="0"/>
              <a:t>4.32% Max Tax Levy increase</a:t>
            </a:r>
          </a:p>
          <a:p>
            <a:endParaRPr lang="en-US" sz="2400" b="1" u="sng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algn="ctr"/>
            <a:endParaRPr lang="en-US" sz="2400" dirty="0"/>
          </a:p>
        </p:txBody>
      </p:sp>
      <p:pic>
        <p:nvPicPr>
          <p:cNvPr id="7" name="Picture 6" descr="Stones balancing on a wood">
            <a:extLst>
              <a:ext uri="{FF2B5EF4-FFF2-40B4-BE49-F238E27FC236}">
                <a16:creationId xmlns:a16="http://schemas.microsoft.com/office/drawing/2014/main" id="{8B62AEE5-1CD4-96C1-9243-32D66A656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82" y="3144244"/>
            <a:ext cx="2539621" cy="15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02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0C637-5CAC-E343-2480-30727716A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CC36A2-479A-F844-E0E0-A7CD3455B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5404798"/>
              </p:ext>
            </p:extLst>
          </p:nvPr>
        </p:nvGraphicFramePr>
        <p:xfrm>
          <a:off x="5155780" y="679936"/>
          <a:ext cx="5927938" cy="492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144">
                  <a:extLst>
                    <a:ext uri="{9D8B030D-6E8A-4147-A177-3AD203B41FA5}">
                      <a16:colId xmlns:a16="http://schemas.microsoft.com/office/drawing/2014/main" val="3608183559"/>
                    </a:ext>
                  </a:extLst>
                </a:gridCol>
                <a:gridCol w="2579794">
                  <a:extLst>
                    <a:ext uri="{9D8B030D-6E8A-4147-A177-3AD203B41FA5}">
                      <a16:colId xmlns:a16="http://schemas.microsoft.com/office/drawing/2014/main" val="4133987223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endParaRPr lang="en-US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2026-2027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813202176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Budget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$16,054,977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543276833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Revenue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$4,338,660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744944421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Tax Levy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$11,269,299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295781408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Fund Balance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$400,000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440298688"/>
                  </a:ext>
                </a:extLst>
              </a:tr>
              <a:tr h="1240536">
                <a:tc>
                  <a:txBody>
                    <a:bodyPr/>
                    <a:lstStyle/>
                    <a:p>
                      <a:r>
                        <a:rPr lang="en-US" sz="3300" dirty="0"/>
                        <a:t>Debt Service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$47,018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3106296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D05E947-A938-5015-6FDF-FF4B1F06A332}"/>
              </a:ext>
            </a:extLst>
          </p:cNvPr>
          <p:cNvSpPr txBox="1"/>
          <p:nvPr/>
        </p:nvSpPr>
        <p:spPr>
          <a:xfrm>
            <a:off x="443948" y="487025"/>
            <a:ext cx="45852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Scenario #2</a:t>
            </a:r>
          </a:p>
          <a:p>
            <a:pPr algn="ctr"/>
            <a:endParaRPr lang="en-US" sz="2400" b="1" u="sng" dirty="0"/>
          </a:p>
          <a:p>
            <a:pPr algn="ctr"/>
            <a:r>
              <a:rPr lang="en-US" sz="2400" b="1" dirty="0"/>
              <a:t>5% Tax Levy increase </a:t>
            </a:r>
          </a:p>
          <a:p>
            <a:pPr algn="ctr"/>
            <a:r>
              <a:rPr lang="en-US" b="1" dirty="0"/>
              <a:t>(over the tax cap, would need super majority)</a:t>
            </a:r>
          </a:p>
          <a:p>
            <a:endParaRPr lang="en-US" sz="2400" b="1" u="sng" dirty="0"/>
          </a:p>
          <a:p>
            <a:pPr algn="ctr"/>
            <a:r>
              <a:rPr lang="en-US" sz="2400" dirty="0"/>
              <a:t>*This option uses less of the district’s “Savings” and helps support future budgets. It also provides a larger buffer against rising costs in future budgets. </a:t>
            </a:r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algn="ctr"/>
            <a:endParaRPr lang="en-US" sz="2400" dirty="0"/>
          </a:p>
        </p:txBody>
      </p:sp>
      <p:pic>
        <p:nvPicPr>
          <p:cNvPr id="9" name="Picture 8" descr="Piggy bank on white background">
            <a:extLst>
              <a:ext uri="{FF2B5EF4-FFF2-40B4-BE49-F238E27FC236}">
                <a16:creationId xmlns:a16="http://schemas.microsoft.com/office/drawing/2014/main" id="{2AC446F2-85C8-9B65-AE1E-B11253962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34" y="4323543"/>
            <a:ext cx="1481685" cy="1481685"/>
          </a:xfrm>
          <a:prstGeom prst="rect">
            <a:avLst/>
          </a:prstGeom>
        </p:spPr>
      </p:pic>
      <p:pic>
        <p:nvPicPr>
          <p:cNvPr id="10" name="Picture 9" descr="Different sizes of piggybanks in pastel colors">
            <a:extLst>
              <a:ext uri="{FF2B5EF4-FFF2-40B4-BE49-F238E27FC236}">
                <a16:creationId xmlns:a16="http://schemas.microsoft.com/office/drawing/2014/main" id="{065454F8-91C1-FF69-994F-F6E861689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22" y="4323543"/>
            <a:ext cx="2570378" cy="17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65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C616C-F917-DB81-E9B5-CFB253F3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BDE8BF4-2450-D2A6-8B25-4C4CFD46F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363431"/>
              </p:ext>
            </p:extLst>
          </p:nvPr>
        </p:nvGraphicFramePr>
        <p:xfrm>
          <a:off x="5155780" y="679936"/>
          <a:ext cx="5927938" cy="4928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144">
                  <a:extLst>
                    <a:ext uri="{9D8B030D-6E8A-4147-A177-3AD203B41FA5}">
                      <a16:colId xmlns:a16="http://schemas.microsoft.com/office/drawing/2014/main" val="3608183559"/>
                    </a:ext>
                  </a:extLst>
                </a:gridCol>
                <a:gridCol w="2579794">
                  <a:extLst>
                    <a:ext uri="{9D8B030D-6E8A-4147-A177-3AD203B41FA5}">
                      <a16:colId xmlns:a16="http://schemas.microsoft.com/office/drawing/2014/main" val="4133987223"/>
                    </a:ext>
                  </a:extLst>
                </a:gridCol>
              </a:tblGrid>
              <a:tr h="737616">
                <a:tc>
                  <a:txBody>
                    <a:bodyPr/>
                    <a:lstStyle/>
                    <a:p>
                      <a:endParaRPr lang="en-US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r>
                        <a:rPr lang="en-US" sz="3300" dirty="0"/>
                        <a:t>2026-2027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813202176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Budget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$16,054,977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543276833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Revenue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$4,338,660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744944421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Tax Levy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$11,269,299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3295781408"/>
                  </a:ext>
                </a:extLst>
              </a:tr>
              <a:tr h="737616">
                <a:tc>
                  <a:txBody>
                    <a:bodyPr/>
                    <a:lstStyle/>
                    <a:p>
                      <a:r>
                        <a:rPr lang="en-US" sz="3300" dirty="0"/>
                        <a:t>Fund Balance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$393,354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440298688"/>
                  </a:ext>
                </a:extLst>
              </a:tr>
              <a:tr h="1240536">
                <a:tc>
                  <a:txBody>
                    <a:bodyPr/>
                    <a:lstStyle/>
                    <a:p>
                      <a:r>
                        <a:rPr lang="en-US" sz="3300" dirty="0"/>
                        <a:t>Reserves/Debt Service</a:t>
                      </a: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/>
                        <a:t>$0</a:t>
                      </a:r>
                    </a:p>
                  </a:txBody>
                  <a:tcPr marL="167640" marR="167640" marT="83820" marB="83820"/>
                </a:tc>
                <a:extLst>
                  <a:ext uri="{0D108BD9-81ED-4DB2-BD59-A6C34878D82A}">
                    <a16:rowId xmlns:a16="http://schemas.microsoft.com/office/drawing/2014/main" val="131062969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FD1BC4-1C15-211F-AB5D-260189137A42}"/>
              </a:ext>
            </a:extLst>
          </p:cNvPr>
          <p:cNvSpPr txBox="1"/>
          <p:nvPr/>
        </p:nvSpPr>
        <p:spPr>
          <a:xfrm>
            <a:off x="434895" y="260688"/>
            <a:ext cx="458525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Scenario #3</a:t>
            </a:r>
          </a:p>
          <a:p>
            <a:pPr algn="ctr"/>
            <a:endParaRPr lang="en-US" sz="2400" b="1" u="sng" dirty="0"/>
          </a:p>
          <a:p>
            <a:pPr algn="ctr"/>
            <a:r>
              <a:rPr lang="en-US" sz="2400" b="1" dirty="0"/>
              <a:t>5.5% Tax Levy increase</a:t>
            </a:r>
          </a:p>
          <a:p>
            <a:pPr algn="ctr"/>
            <a:r>
              <a:rPr lang="en-US" sz="2400" b="1" dirty="0"/>
              <a:t> </a:t>
            </a:r>
            <a:r>
              <a:rPr lang="en-US" b="1" dirty="0"/>
              <a:t>(over the tax cap, would need super majority)</a:t>
            </a:r>
          </a:p>
          <a:p>
            <a:endParaRPr lang="en-US" sz="2400" b="1" u="sng" dirty="0"/>
          </a:p>
          <a:p>
            <a:pPr algn="ctr"/>
            <a:r>
              <a:rPr lang="en-US" sz="2400" dirty="0"/>
              <a:t>*This option uses less of the district’s “Savings” and helps support future budgets. It also provides a larger buffer against rising costs in future budgets. </a:t>
            </a:r>
            <a:endParaRPr lang="en-US" sz="2400" b="1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algn="ctr"/>
            <a:endParaRPr lang="en-US" sz="2400" dirty="0"/>
          </a:p>
        </p:txBody>
      </p:sp>
      <p:pic>
        <p:nvPicPr>
          <p:cNvPr id="7" name="Picture 6" descr="Different sizes of piggybanks in pastel colors">
            <a:extLst>
              <a:ext uri="{FF2B5EF4-FFF2-40B4-BE49-F238E27FC236}">
                <a16:creationId xmlns:a16="http://schemas.microsoft.com/office/drawing/2014/main" id="{D80E18F3-CCBF-2854-8F24-2A8E6D0FA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89" y="4281054"/>
            <a:ext cx="2570378" cy="171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50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C9D27-9611-410A-9DE7-E2CC1D27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/>
              <a:t>2026-2027 Budget Calendar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85A19-2419-4DAF-8595-A26D77FBD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SzPts val="2000"/>
            </a:pPr>
            <a:r>
              <a:rPr lang="en-US" sz="1700"/>
              <a:t>January 14, 2026  - Facilities and Food Service.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/>
              <a:t>February 11, 2026- Instructional Programs and Transportation.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/>
              <a:t>March 11, 2026     - Preliminary Full 26-27 Budget Presentation.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 b="1"/>
              <a:t>April 1, 2026        - Budget Workshop 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/>
              <a:t>April 21, 2026      - Final Discussion and Adoption of 26-27 school year budget.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/>
              <a:t>April 21, 2026      - Special BOE Meeting - Questar III Budget Vote and  Election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/>
              <a:t>May 6, 2026         - Public Hearing on Proposed Budget.</a:t>
            </a:r>
          </a:p>
          <a:p>
            <a:pPr lvl="0">
              <a:spcBef>
                <a:spcPts val="1400"/>
              </a:spcBef>
              <a:spcAft>
                <a:spcPts val="0"/>
              </a:spcAft>
              <a:buSzPts val="2000"/>
            </a:pPr>
            <a:r>
              <a:rPr lang="en-US" sz="1700"/>
              <a:t>May 19, 2026       - Public Budget Vote and Board of Education Election.</a:t>
            </a:r>
          </a:p>
          <a:p>
            <a:endParaRPr lang="en-US" sz="17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450B0-C99E-3A27-9678-A12F61C99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495" y="1916318"/>
            <a:ext cx="260325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4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C466D-5241-42C7-8469-F26C014D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 dirty="0"/>
              <a:t>Board of Education Elections:</a:t>
            </a:r>
          </a:p>
        </p:txBody>
      </p:sp>
      <p:pic>
        <p:nvPicPr>
          <p:cNvPr id="5" name="Picture 4" descr="Blackboard and yellow chairs in a classroom">
            <a:extLst>
              <a:ext uri="{FF2B5EF4-FFF2-40B4-BE49-F238E27FC236}">
                <a16:creationId xmlns:a16="http://schemas.microsoft.com/office/drawing/2014/main" id="{B8CDCA36-007D-9FCC-82C0-0DD976C0B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1" r="32472"/>
          <a:stretch>
            <a:fillRect/>
          </a:stretch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3FEFA-114E-4BCE-916D-704B52C84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Two three-year terms on the Board of Education will be open at the end of this school year.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Alex </a:t>
            </a:r>
            <a:r>
              <a:rPr lang="en-US" dirty="0" err="1"/>
              <a:t>Polacinski</a:t>
            </a:r>
            <a:r>
              <a:rPr lang="en-US" dirty="0"/>
              <a:t> &amp; Sharon Powers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Please contact Kelly McGivern, Board Clerk if you are interested in running for the New Lebanon School Board before April 21st.</a:t>
            </a:r>
          </a:p>
        </p:txBody>
      </p:sp>
    </p:spTree>
    <p:extLst>
      <p:ext uri="{BB962C8B-B14F-4D97-AF65-F5344CB8AC3E}">
        <p14:creationId xmlns:p14="http://schemas.microsoft.com/office/powerpoint/2010/main" val="319494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0707D-5CE4-4473-A0D0-87CA8AEB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246" y="228468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Updates Since the March Board Meeting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Questar IT Services: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B9F9231-0443-0E46-5762-47499CA042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05494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75D660F-59B4-B148-F583-E3546BC77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21" y="5152597"/>
            <a:ext cx="2894958" cy="4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93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36BB82-8639-D7D5-4936-77D202FFB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0832B-DDFF-8FBB-5B5A-BDF225E1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134258"/>
            <a:ext cx="3084844" cy="5646208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Updates Since the March Board Meeting (Continued)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Special Education Staffing Adjustment: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4D1EB-6960-3B05-7AED-4F9E32C35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900" b="1" u="sng" dirty="0"/>
              <a:t>Current Structure: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Part-time Special Education Director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Three School Psychologists </a:t>
            </a:r>
          </a:p>
          <a:p>
            <a:pPr marL="0" indent="0">
              <a:buNone/>
            </a:pPr>
            <a:r>
              <a:rPr lang="en-US" sz="1900" b="1" u="sng" dirty="0"/>
              <a:t>Proposed Change: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 Move to a </a:t>
            </a:r>
            <a:r>
              <a:rPr lang="en-US" sz="1900" b="1" dirty="0"/>
              <a:t>full-time Special Education Director </a:t>
            </a:r>
            <a:r>
              <a:rPr lang="en-US" sz="19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Adjust to </a:t>
            </a:r>
            <a:r>
              <a:rPr lang="en-US" sz="1900" b="1" dirty="0"/>
              <a:t>two School Psychologists</a:t>
            </a:r>
            <a:r>
              <a:rPr lang="en-US" sz="1900" dirty="0"/>
              <a:t> </a:t>
            </a:r>
          </a:p>
          <a:p>
            <a:r>
              <a:rPr lang="en-US" sz="1900" b="1" u="sng" dirty="0"/>
              <a:t>Why This Change: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Increased need for oversight and leadership in Special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 Ensures compliance with State and Federal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Supports a growing Special Education population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Difficult to recruit and retain a part-time director </a:t>
            </a:r>
          </a:p>
          <a:p>
            <a:r>
              <a:rPr lang="en-US" sz="1900" b="1" u="sng" dirty="0"/>
              <a:t>Financial Impact: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/>
              <a:t>No additional cost to the district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</p:txBody>
      </p:sp>
      <p:pic>
        <p:nvPicPr>
          <p:cNvPr id="11" name="Picture 10" descr="Colorful pencils and books">
            <a:extLst>
              <a:ext uri="{FF2B5EF4-FFF2-40B4-BE49-F238E27FC236}">
                <a16:creationId xmlns:a16="http://schemas.microsoft.com/office/drawing/2014/main" id="{3F8B040B-94D0-0C63-ED64-7A2212891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91" y="5063384"/>
            <a:ext cx="2475756" cy="16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4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956A79-2093-8DC7-4671-23FF4C4DA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0907532-18B3-5B4F-8A50-03B92C0B5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69FE8C-6C91-5525-A240-088F5006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65A10-31A8-76D8-1C45-9EED6D45B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Updates Since the March Board Meeting (Continued)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Rising Fuel Costs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4A7666-03D0-3E94-0D0D-82421F1D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B589C-14C6-267A-83B5-83E34F447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</p:txBody>
      </p:sp>
      <p:graphicFrame>
        <p:nvGraphicFramePr>
          <p:cNvPr id="14" name="TextBox 3">
            <a:extLst>
              <a:ext uri="{FF2B5EF4-FFF2-40B4-BE49-F238E27FC236}">
                <a16:creationId xmlns:a16="http://schemas.microsoft.com/office/drawing/2014/main" id="{9CD8ACB7-9EE6-96D8-934C-0C8FAE3D9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495329"/>
              </p:ext>
            </p:extLst>
          </p:nvPr>
        </p:nvGraphicFramePr>
        <p:xfrm>
          <a:off x="5042779" y="814811"/>
          <a:ext cx="6413663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bandoned gas station and garage at sunset">
            <a:extLst>
              <a:ext uri="{FF2B5EF4-FFF2-40B4-BE49-F238E27FC236}">
                <a16:creationId xmlns:a16="http://schemas.microsoft.com/office/drawing/2014/main" id="{BBDEE256-F7BD-F307-2375-089BD484D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99" y="4668748"/>
            <a:ext cx="2681585" cy="1583356"/>
          </a:xfrm>
          <a:prstGeom prst="rect">
            <a:avLst/>
          </a:prstGeom>
        </p:spPr>
      </p:pic>
      <p:pic>
        <p:nvPicPr>
          <p:cNvPr id="7" name="Picture 6" descr="Stacks of gold coins">
            <a:extLst>
              <a:ext uri="{FF2B5EF4-FFF2-40B4-BE49-F238E27FC236}">
                <a16:creationId xmlns:a16="http://schemas.microsoft.com/office/drawing/2014/main" id="{9131AB71-8EBD-763C-1758-E7366C2A41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39" y="5054078"/>
            <a:ext cx="2705884" cy="180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21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7EEF8B-3D22-C6C8-44A0-A6A614A48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CDF85-2A5E-3016-9D10-2749B099F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/>
              <a:t>Updates since the March Board Meeting Continued: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A41E6-5ACF-322F-0AB5-8F043CD45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u="sng" dirty="0"/>
              <a:t>Health Insurance:</a:t>
            </a:r>
            <a:r>
              <a:rPr lang="en-US" sz="7200" b="1" dirty="0"/>
              <a:t>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/>
              <a:t>District planned for a 3% increase in medical costs and a 16% increase for prescriptions. Final prescription costs came in lower than expected at a 12.3%.</a:t>
            </a:r>
          </a:p>
          <a:p>
            <a:pPr marL="0" indent="0">
              <a:buNone/>
            </a:pPr>
            <a:r>
              <a:rPr lang="en-US" sz="7200" b="1" u="sng" dirty="0"/>
              <a:t>Property &amp; Casualty Insurance: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/>
              <a:t>We expected an 8% increase, but the actual increase was only 7%. </a:t>
            </a:r>
            <a:endParaRPr lang="en-US" sz="7200" b="1" dirty="0"/>
          </a:p>
          <a:p>
            <a:r>
              <a:rPr lang="en-US" sz="7200" b="1" u="sng" dirty="0"/>
              <a:t>Budget Savings: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/>
              <a:t>Lower-than-expected special education costs has allowed the district to purchase needed Windows 10 computers and fund teacher retirement incentives within the 2025–2026 budget.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7200" dirty="0"/>
              <a:t>CSEA Negotiations has come to an end, but contract has not been finalized with the Union yet.</a:t>
            </a:r>
          </a:p>
          <a:p>
            <a:pPr marL="0" indent="0">
              <a:buNone/>
            </a:pPr>
            <a:r>
              <a:rPr lang="en-US" sz="11200" b="1" dirty="0">
                <a:solidFill>
                  <a:srgbClr val="00B050"/>
                </a:solidFill>
              </a:rPr>
              <a:t>Proposed Budget has been reduced by $286,023 since March board meeting.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b="1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2A1E0-1C61-6379-0B83-3AABA0A80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6961"/>
          <a:stretch>
            <a:fillRect/>
          </a:stretch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4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CF2D-811C-48D8-B472-BC51FBD0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8" y="306711"/>
            <a:ext cx="640506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Key Budget Variables Still Pending: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E266C-97E8-4A0D-A134-35E03296C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881"/>
          <a:stretch>
            <a:fillRect/>
          </a:stretch>
        </p:blipFill>
        <p:spPr>
          <a:xfrm>
            <a:off x="633999" y="581098"/>
            <a:ext cx="4020297" cy="2476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061B20-D777-6D8C-9166-88E1032D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881"/>
          <a:stretch>
            <a:fillRect/>
          </a:stretch>
        </p:blipFill>
        <p:spPr>
          <a:xfrm>
            <a:off x="633999" y="3218101"/>
            <a:ext cx="4020296" cy="2476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22BE8-18EE-DC92-4AEA-C3E14FF617D5}"/>
              </a:ext>
            </a:extLst>
          </p:cNvPr>
          <p:cNvSpPr txBox="1"/>
          <p:nvPr/>
        </p:nvSpPr>
        <p:spPr>
          <a:xfrm>
            <a:off x="5144679" y="2198914"/>
            <a:ext cx="6405063" cy="367018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Aid: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Revenue estimates assume a 1% increase in Foundation Aid. (+$26,000)</a:t>
            </a:r>
          </a:p>
          <a:p>
            <a:pPr marL="2540" lvl="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en-US" b="1" u="sng" dirty="0"/>
              <a:t>Additional Vehicle Replacement needed for Transportation: </a:t>
            </a:r>
            <a:r>
              <a:rPr lang="en-US" dirty="0"/>
              <a:t>2015 Suburban requires major repairs, ($6,500+) and has significant rust. Low Value makes repair not cost-effective. Required for an outside placement bus run for next year</a:t>
            </a:r>
            <a:r>
              <a:rPr lang="en-US" b="1" dirty="0"/>
              <a:t>. </a:t>
            </a:r>
          </a:p>
          <a:p>
            <a:pPr marL="288290" lvl="0" indent="-28575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Vehicle must be </a:t>
            </a:r>
            <a:r>
              <a:rPr lang="en-US" alt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replaced or leased</a:t>
            </a:r>
            <a:r>
              <a:rPr lang="en-US" alt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meet transportation needs this may be an addition to the budget. Will have more information at the next board meeting. </a:t>
            </a: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b="1" dirty="0"/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5440" lvl="0" indent="-342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lvl="0" indent="-8890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540" lvl="0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0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9E80720-23E6-4B89-B77E-04A7689F1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1D3CA1-3EB6-41F3-A419-8424B56BE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C6163-E5FA-A7DD-6086-6BAC62461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Budget to Budget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87F7B2-AA36-4B58-BC2C-1BBA135E8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E03B689-BD30-4946-B40C-BE7F625665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517541"/>
              </p:ext>
            </p:extLst>
          </p:nvPr>
        </p:nvGraphicFramePr>
        <p:xfrm>
          <a:off x="1373205" y="643467"/>
          <a:ext cx="9440998" cy="3619245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4720499">
                  <a:extLst>
                    <a:ext uri="{9D8B030D-6E8A-4147-A177-3AD203B41FA5}">
                      <a16:colId xmlns:a16="http://schemas.microsoft.com/office/drawing/2014/main" val="2125515168"/>
                    </a:ext>
                  </a:extLst>
                </a:gridCol>
                <a:gridCol w="4720499">
                  <a:extLst>
                    <a:ext uri="{9D8B030D-6E8A-4147-A177-3AD203B41FA5}">
                      <a16:colId xmlns:a16="http://schemas.microsoft.com/office/drawing/2014/main" val="3705594528"/>
                    </a:ext>
                  </a:extLst>
                </a:gridCol>
              </a:tblGrid>
              <a:tr h="952998">
                <a:tc>
                  <a:txBody>
                    <a:bodyPr/>
                    <a:lstStyle/>
                    <a:p>
                      <a:pPr algn="ctr"/>
                      <a:r>
                        <a:rPr lang="en-US" sz="3500" b="0" cap="none" spc="60">
                          <a:solidFill>
                            <a:schemeClr val="bg1"/>
                          </a:solidFill>
                        </a:rPr>
                        <a:t>2025-2026</a:t>
                      </a:r>
                    </a:p>
                  </a:txBody>
                  <a:tcPr marL="367679" marR="367679" marT="200552" marB="18384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0" cap="none" spc="60">
                          <a:solidFill>
                            <a:schemeClr val="bg1"/>
                          </a:solidFill>
                        </a:rPr>
                        <a:t>2026-2027</a:t>
                      </a:r>
                    </a:p>
                  </a:txBody>
                  <a:tcPr marL="367679" marR="367679" marT="200552" marB="18384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321500"/>
                  </a:ext>
                </a:extLst>
              </a:tr>
              <a:tr h="888749"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>
                          <a:solidFill>
                            <a:schemeClr val="tx1"/>
                          </a:solidFill>
                        </a:rPr>
                        <a:t>$15,427,799</a:t>
                      </a:r>
                    </a:p>
                  </a:txBody>
                  <a:tcPr marL="367679" marR="367679" marT="200552" marB="18384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100" cap="none" spc="0">
                          <a:solidFill>
                            <a:schemeClr val="tx1"/>
                          </a:solidFill>
                        </a:rPr>
                        <a:t>$16,054,977</a:t>
                      </a:r>
                    </a:p>
                  </a:txBody>
                  <a:tcPr marL="367679" marR="367679" marT="200552" marB="18384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481286"/>
                  </a:ext>
                </a:extLst>
              </a:tr>
              <a:tr h="888749">
                <a:tc gridSpan="2">
                  <a:txBody>
                    <a:bodyPr/>
                    <a:lstStyle/>
                    <a:p>
                      <a:pPr algn="ctr"/>
                      <a:r>
                        <a:rPr lang="en-US" sz="3100" cap="none" spc="0">
                          <a:solidFill>
                            <a:schemeClr val="tx1"/>
                          </a:solidFill>
                        </a:rPr>
                        <a:t>$627,178</a:t>
                      </a:r>
                    </a:p>
                  </a:txBody>
                  <a:tcPr marL="367679" marR="367679" marT="200552" marB="18384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022605"/>
                  </a:ext>
                </a:extLst>
              </a:tr>
              <a:tr h="888749">
                <a:tc gridSpan="2">
                  <a:txBody>
                    <a:bodyPr/>
                    <a:lstStyle/>
                    <a:p>
                      <a:pPr algn="ctr"/>
                      <a:r>
                        <a:rPr lang="en-US" sz="3100" cap="none" spc="0">
                          <a:solidFill>
                            <a:schemeClr val="tx1"/>
                          </a:solidFill>
                        </a:rPr>
                        <a:t>4.1% increase</a:t>
                      </a:r>
                    </a:p>
                  </a:txBody>
                  <a:tcPr marL="367679" marR="367679" marT="200552" marB="18384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3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31109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5551</TotalTime>
  <Words>1290</Words>
  <Application>Microsoft Office PowerPoint</Application>
  <PresentationFormat>Widescreen</PresentationFormat>
  <Paragraphs>244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Retrospect</vt:lpstr>
      <vt:lpstr>New Lebanon Central School District </vt:lpstr>
      <vt:lpstr>2026-2027 Budget Calendar</vt:lpstr>
      <vt:lpstr>Board of Education Elections:</vt:lpstr>
      <vt:lpstr>Updates Since the March Board Meeting   Questar IT Services:</vt:lpstr>
      <vt:lpstr>Updates Since the March Board Meeting (Continued)  Special Education Staffing Adjustment:</vt:lpstr>
      <vt:lpstr>Updates Since the March Board Meeting (Continued)  Rising Fuel Costs</vt:lpstr>
      <vt:lpstr>Updates since the March Board Meeting Continued:</vt:lpstr>
      <vt:lpstr>Key Budget Variables Still Pending:</vt:lpstr>
      <vt:lpstr>Budget to Budget </vt:lpstr>
      <vt:lpstr>2026-2027 Proposed Budget</vt:lpstr>
      <vt:lpstr>PowerPoint Presentation</vt:lpstr>
      <vt:lpstr>PowerPoint Presentation</vt:lpstr>
      <vt:lpstr>Fund Balance Projection 2026-2027</vt:lpstr>
      <vt:lpstr>Reserves &amp; Debt Service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Lebanon Central School District </dc:title>
  <dc:creator>Brewster, Danielle</dc:creator>
  <cp:lastModifiedBy>Brewster, Danielle</cp:lastModifiedBy>
  <cp:revision>305</cp:revision>
  <cp:lastPrinted>2026-04-01T15:47:27Z</cp:lastPrinted>
  <dcterms:created xsi:type="dcterms:W3CDTF">2025-02-07T15:10:25Z</dcterms:created>
  <dcterms:modified xsi:type="dcterms:W3CDTF">2026-04-01T16:02:57Z</dcterms:modified>
</cp:coreProperties>
</file>