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26"/>
  </p:notesMasterIdLst>
  <p:sldIdLst>
    <p:sldId id="299" r:id="rId3"/>
    <p:sldId id="298" r:id="rId4"/>
    <p:sldId id="300" r:id="rId5"/>
    <p:sldId id="260" r:id="rId6"/>
    <p:sldId id="295" r:id="rId7"/>
    <p:sldId id="262" r:id="rId8"/>
    <p:sldId id="293" r:id="rId9"/>
    <p:sldId id="264" r:id="rId10"/>
    <p:sldId id="294" r:id="rId11"/>
    <p:sldId id="296" r:id="rId12"/>
    <p:sldId id="265" r:id="rId13"/>
    <p:sldId id="263" r:id="rId14"/>
    <p:sldId id="266" r:id="rId15"/>
    <p:sldId id="301" r:id="rId16"/>
    <p:sldId id="267" r:id="rId17"/>
    <p:sldId id="268" r:id="rId18"/>
    <p:sldId id="269" r:id="rId19"/>
    <p:sldId id="270" r:id="rId20"/>
    <p:sldId id="302" r:id="rId21"/>
    <p:sldId id="271" r:id="rId22"/>
    <p:sldId id="272" r:id="rId23"/>
    <p:sldId id="273" r:id="rId24"/>
    <p:sldId id="274" r:id="rId25"/>
  </p:sldIdLst>
  <p:sldSz cx="12192000" cy="6858000"/>
  <p:notesSz cx="6950075" cy="92360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iVlFGDK+75e6EtzlFouuUEoXRP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14E87D-FCF0-40A6-8C59-A979D98C5FFE}">
  <a:tblStyle styleId="{AC14E87D-FCF0-40A6-8C59-A979D98C5FF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AECE6"/>
          </a:solidFill>
        </a:fill>
      </a:tcStyle>
    </a:wholeTbl>
    <a:band1H>
      <a:tcTxStyle b="off" i="off"/>
      <a:tcStyle>
        <a:tcBdr/>
        <a:fill>
          <a:solidFill>
            <a:srgbClr val="F5D8C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F5D8C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800" b="1" baseline="0" dirty="0">
                <a:latin typeface="Calibri Light" panose="020F0302020204030204" pitchFamily="34" charset="0"/>
                <a:cs typeface="Calibri Light" panose="020F0302020204030204" pitchFamily="34" charset="0"/>
              </a:rPr>
              <a:t>Budget</a:t>
            </a:r>
            <a:endParaRPr lang="en-US" sz="4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997391732283465"/>
          <c:y val="0.19902330222543663"/>
          <c:w val="0.48005228838582675"/>
          <c:h val="0.7200783882825794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 of budget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4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D28-4AA5-BE73-68C02E4CEF24}"/>
              </c:ext>
            </c:extLst>
          </c:dPt>
          <c:dPt>
            <c:idx val="1"/>
            <c:bubble3D val="0"/>
            <c:spPr>
              <a:solidFill>
                <a:schemeClr val="accent1">
                  <a:shade val="5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D28-4AA5-BE73-68C02E4CEF24}"/>
              </c:ext>
            </c:extLst>
          </c:dPt>
          <c:dPt>
            <c:idx val="2"/>
            <c:bubble3D val="0"/>
            <c:spPr>
              <a:solidFill>
                <a:schemeClr val="accent1">
                  <a:shade val="6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D28-4AA5-BE73-68C02E4CEF24}"/>
              </c:ext>
            </c:extLst>
          </c:dPt>
          <c:dPt>
            <c:idx val="3"/>
            <c:bubble3D val="0"/>
            <c:spPr>
              <a:solidFill>
                <a:schemeClr val="accent1">
                  <a:shade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D28-4AA5-BE73-68C02E4CEF24}"/>
              </c:ext>
            </c:extLst>
          </c:dPt>
          <c:dPt>
            <c:idx val="4"/>
            <c:bubble3D val="0"/>
            <c:spPr>
              <a:solidFill>
                <a:schemeClr val="accent1">
                  <a:shade val="9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D28-4AA5-BE73-68C02E4CEF24}"/>
              </c:ext>
            </c:extLst>
          </c:dPt>
          <c:dPt>
            <c:idx val="5"/>
            <c:bubble3D val="0"/>
            <c:spPr>
              <a:solidFill>
                <a:schemeClr val="accent1">
                  <a:tint val="9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D28-4AA5-BE73-68C02E4CEF24}"/>
              </c:ext>
            </c:extLst>
          </c:dPt>
          <c:dPt>
            <c:idx val="6"/>
            <c:bubble3D val="0"/>
            <c:spPr>
              <a:solidFill>
                <a:schemeClr val="accent1">
                  <a:tint val="81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D28-4AA5-BE73-68C02E4CEF24}"/>
              </c:ext>
            </c:extLst>
          </c:dPt>
          <c:dPt>
            <c:idx val="7"/>
            <c:bubble3D val="0"/>
            <c:spPr>
              <a:solidFill>
                <a:schemeClr val="accent1">
                  <a:tint val="69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D28-4AA5-BE73-68C02E4CEF24}"/>
              </c:ext>
            </c:extLst>
          </c:dPt>
          <c:dPt>
            <c:idx val="8"/>
            <c:bubble3D val="0"/>
            <c:spPr>
              <a:solidFill>
                <a:schemeClr val="accent1">
                  <a:tint val="5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1D28-4AA5-BE73-68C02E4CEF24}"/>
              </c:ext>
            </c:extLst>
          </c:dPt>
          <c:dPt>
            <c:idx val="9"/>
            <c:bubble3D val="0"/>
            <c:spPr>
              <a:solidFill>
                <a:schemeClr val="accent1">
                  <a:tint val="4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1D28-4AA5-BE73-68C02E4CEF2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8793D166-BCDB-4716-B9AA-F60A90AF8933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9.4%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D28-4AA5-BE73-68C02E4CEF2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7296CC0-7822-4608-B9C7-EAE820C8B6F5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29.4%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D28-4AA5-BE73-68C02E4CEF24}"/>
                </c:ext>
              </c:extLst>
            </c:dLbl>
            <c:dLbl>
              <c:idx val="2"/>
              <c:layout>
                <c:manualLayout>
                  <c:x val="0.17067076771653544"/>
                  <c:y val="-8.5463823482786444E-2"/>
                </c:manualLayout>
              </c:layout>
              <c:tx>
                <c:rich>
                  <a:bodyPr/>
                  <a:lstStyle/>
                  <a:p>
                    <a:fld id="{9CCE8E6A-A295-4B6A-A445-1B16AD82E70A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F82D2E54-84A7-45BA-971E-ED9EF20BA674}" type="VALUE">
                      <a:rPr lang="en-US" baseline="0" smtClean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D28-4AA5-BE73-68C02E4CEF24}"/>
                </c:ext>
              </c:extLst>
            </c:dLbl>
            <c:dLbl>
              <c:idx val="3"/>
              <c:layout>
                <c:manualLayout>
                  <c:x val="0.19432880167322836"/>
                  <c:y val="-1.375061431160099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A82D902-2B56-4AF1-BDFA-5141DC5971FE}" type="CATEGORYNAME">
                      <a:rPr lang="en-US" sz="1200" b="0"/>
                      <a:pPr>
                        <a:defRPr sz="1200"/>
                      </a:pPr>
                      <a:t>[CATEGORY NAME]</a:t>
                    </a:fld>
                    <a:r>
                      <a:rPr lang="en-US" sz="1200" b="0" baseline="0" dirty="0"/>
                      <a:t>
</a:t>
                    </a:r>
                    <a:fld id="{2C7BFCF2-379E-4D4D-9531-F1FFEF70D449}" type="VALUE">
                      <a:rPr lang="en-US" sz="1200" b="0" baseline="0" smtClean="0"/>
                      <a:pPr>
                        <a:defRPr sz="1200"/>
                      </a:pPr>
                      <a:t>[VALUE]</a:t>
                    </a:fld>
                    <a:endParaRPr lang="en-US" sz="1200" b="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D28-4AA5-BE73-68C02E4CEF2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27FF2B8-41A8-4EE3-9A86-2A4EB2CA615C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4EBD6CA8-C533-40C8-BA0F-E433152147E6}" type="VALUE">
                      <a:rPr lang="en-US" baseline="0" smtClean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D28-4AA5-BE73-68C02E4CEF24}"/>
                </c:ext>
              </c:extLst>
            </c:dLbl>
            <c:dLbl>
              <c:idx val="5"/>
              <c:layout>
                <c:manualLayout>
                  <c:x val="3.6646222933070863E-2"/>
                  <c:y val="-1.3750614311600991E-3"/>
                </c:manualLayout>
              </c:layout>
              <c:tx>
                <c:rich>
                  <a:bodyPr/>
                  <a:lstStyle/>
                  <a:p>
                    <a:fld id="{124AC4AB-A10E-4D96-BFE9-96F2B5ABC48D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E3720EB1-6898-439D-BBAB-F4E17A4F6AA5}" type="VALUE">
                      <a:rPr lang="en-US" baseline="0" smtClean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1D28-4AA5-BE73-68C02E4CEF2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9BEFB0AA-AF79-4120-A41F-9BC614E5B1CB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9C84274F-B091-4C32-9AB7-A3A0ADD749A9}" type="VALUE">
                      <a:rPr lang="en-US" baseline="0" smtClean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1D28-4AA5-BE73-68C02E4CEF24}"/>
                </c:ext>
              </c:extLst>
            </c:dLbl>
            <c:dLbl>
              <c:idx val="7"/>
              <c:layout>
                <c:manualLayout>
                  <c:x val="-4.7562807578740159E-2"/>
                  <c:y val="0.11264080261806086"/>
                </c:manualLayout>
              </c:layout>
              <c:tx>
                <c:rich>
                  <a:bodyPr/>
                  <a:lstStyle/>
                  <a:p>
                    <a:fld id="{CFD64332-BD1F-4C24-9900-57D2C9BF85AD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69A8C8A9-59D4-4B14-92BF-DDD1BC83DF9A}" type="VALUE">
                      <a:rPr lang="en-US" baseline="0" smtClean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1D28-4AA5-BE73-68C02E4CEF24}"/>
                </c:ext>
              </c:extLst>
            </c:dLbl>
            <c:dLbl>
              <c:idx val="8"/>
              <c:layout>
                <c:manualLayout>
                  <c:x val="-8.5811392716535428E-2"/>
                  <c:y val="-4.541596669439181E-2"/>
                </c:manualLayout>
              </c:layout>
              <c:tx>
                <c:rich>
                  <a:bodyPr/>
                  <a:lstStyle/>
                  <a:p>
                    <a:fld id="{08ABF20B-D7F8-43BB-9F29-9B2E2BD0EF71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D00D846D-EEA0-4EB9-A598-564ABD092594}" type="VALUE">
                      <a:rPr lang="en-US" baseline="0" smtClean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1D28-4AA5-BE73-68C02E4CEF24}"/>
                </c:ext>
              </c:extLst>
            </c:dLbl>
            <c:dLbl>
              <c:idx val="9"/>
              <c:layout>
                <c:manualLayout>
                  <c:x val="-1.5638417606098631E-2"/>
                  <c:y val="-3.5661141397721626E-3"/>
                </c:manualLayout>
              </c:layout>
              <c:tx>
                <c:rich>
                  <a:bodyPr/>
                  <a:lstStyle/>
                  <a:p>
                    <a:fld id="{A3F03A65-CB1D-4021-95AA-CCEE5066A9CA}" type="CATEGORYNAME">
                      <a:rPr lang="en-US" sz="2800" b="1" smtClean="0">
                        <a:solidFill>
                          <a:schemeClr val="accent2"/>
                        </a:solidFill>
                      </a:rPr>
                      <a:pPr/>
                      <a:t>[CATEGORY NAME]</a:t>
                    </a:fld>
                    <a:r>
                      <a:rPr lang="en-US" sz="2800" b="1" dirty="0">
                        <a:solidFill>
                          <a:schemeClr val="accent2"/>
                        </a:solidFill>
                      </a:rPr>
                      <a:t>al</a:t>
                    </a:r>
                    <a:r>
                      <a:rPr lang="en-US" sz="2800" b="1" baseline="0" dirty="0">
                        <a:solidFill>
                          <a:schemeClr val="accent2"/>
                        </a:solidFill>
                      </a:rPr>
                      <a:t>
</a:t>
                    </a:r>
                    <a:fld id="{49A1E418-3C30-4079-BCBA-D9C1872EC13C}" type="PERCENTAGE">
                      <a:rPr lang="en-US" sz="2800" b="1" baseline="0">
                        <a:solidFill>
                          <a:schemeClr val="accent2"/>
                        </a:solidFill>
                      </a:rPr>
                      <a:pPr/>
                      <a:t>[PERCENTAGE]</a:t>
                    </a:fld>
                    <a:endParaRPr lang="en-US" sz="2800" b="1" baseline="0" dirty="0">
                      <a:solidFill>
                        <a:schemeClr val="accent2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100138044292899"/>
                      <c:h val="0.2276826720008380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1D28-4AA5-BE73-68C02E4CEF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Special Education</c:v>
                </c:pt>
                <c:pt idx="1">
                  <c:v>Employee Benefits</c:v>
                </c:pt>
                <c:pt idx="2">
                  <c:v>Transportation</c:v>
                </c:pt>
                <c:pt idx="3">
                  <c:v>Operations and Maintenance</c:v>
                </c:pt>
                <c:pt idx="4">
                  <c:v>General Support</c:v>
                </c:pt>
                <c:pt idx="5">
                  <c:v>Co-Curricular and Athletics</c:v>
                </c:pt>
                <c:pt idx="6">
                  <c:v>Debt Service</c:v>
                </c:pt>
                <c:pt idx="7">
                  <c:v>Information Technology</c:v>
                </c:pt>
                <c:pt idx="8">
                  <c:v>Interfund Transfers</c:v>
                </c:pt>
                <c:pt idx="9">
                  <c:v>Instruction</c:v>
                </c:pt>
              </c:strCache>
            </c:strRef>
          </c:cat>
          <c:val>
            <c:numRef>
              <c:f>Sheet1!$B$2:$B$11</c:f>
              <c:numCache>
                <c:formatCode>0.0%</c:formatCode>
                <c:ptCount val="10"/>
                <c:pt idx="0">
                  <c:v>9.4126200765699553E-2</c:v>
                </c:pt>
                <c:pt idx="1">
                  <c:v>0.29440811952125895</c:v>
                </c:pt>
                <c:pt idx="2">
                  <c:v>5.1786575630203537E-2</c:v>
                </c:pt>
                <c:pt idx="3">
                  <c:v>6.3027016794775084E-2</c:v>
                </c:pt>
                <c:pt idx="4">
                  <c:v>6.0166760567057727E-2</c:v>
                </c:pt>
                <c:pt idx="5">
                  <c:v>1.0566343788030168E-2</c:v>
                </c:pt>
                <c:pt idx="6">
                  <c:v>7.6630810452167436E-2</c:v>
                </c:pt>
                <c:pt idx="7">
                  <c:v>1.3298430401587699E-2</c:v>
                </c:pt>
                <c:pt idx="8">
                  <c:v>2.7197796108185761E-3</c:v>
                </c:pt>
                <c:pt idx="9">
                  <c:v>0.33326996246840124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1D28-4AA5-BE73-68C02E4CEF2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800" b="1" baseline="0" dirty="0">
                <a:latin typeface="Calibri Light" panose="020F0302020204030204" pitchFamily="34" charset="0"/>
                <a:cs typeface="Calibri Light" panose="020F0302020204030204" pitchFamily="34" charset="0"/>
              </a:rPr>
              <a:t>Estimated Budget</a:t>
            </a:r>
            <a:endParaRPr lang="en-US" sz="4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997391732283465"/>
          <c:y val="0.19902330222543663"/>
          <c:w val="0.48005228838582675"/>
          <c:h val="0.7200783882825794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 of budget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4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D28-4AA5-BE73-68C02E4CEF24}"/>
              </c:ext>
            </c:extLst>
          </c:dPt>
          <c:dPt>
            <c:idx val="1"/>
            <c:bubble3D val="0"/>
            <c:spPr>
              <a:solidFill>
                <a:schemeClr val="accent1">
                  <a:shade val="5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D28-4AA5-BE73-68C02E4CEF24}"/>
              </c:ext>
            </c:extLst>
          </c:dPt>
          <c:dPt>
            <c:idx val="2"/>
            <c:bubble3D val="0"/>
            <c:spPr>
              <a:solidFill>
                <a:schemeClr val="accent1">
                  <a:shade val="6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D28-4AA5-BE73-68C02E4CEF24}"/>
              </c:ext>
            </c:extLst>
          </c:dPt>
          <c:dPt>
            <c:idx val="3"/>
            <c:bubble3D val="0"/>
            <c:spPr>
              <a:solidFill>
                <a:schemeClr val="accent1">
                  <a:shade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D28-4AA5-BE73-68C02E4CEF24}"/>
              </c:ext>
            </c:extLst>
          </c:dPt>
          <c:dPt>
            <c:idx val="4"/>
            <c:bubble3D val="0"/>
            <c:spPr>
              <a:solidFill>
                <a:schemeClr val="accent1">
                  <a:shade val="9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D28-4AA5-BE73-68C02E4CEF24}"/>
              </c:ext>
            </c:extLst>
          </c:dPt>
          <c:dPt>
            <c:idx val="5"/>
            <c:bubble3D val="0"/>
            <c:spPr>
              <a:solidFill>
                <a:schemeClr val="accent1">
                  <a:tint val="9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D28-4AA5-BE73-68C02E4CEF24}"/>
              </c:ext>
            </c:extLst>
          </c:dPt>
          <c:dPt>
            <c:idx val="6"/>
            <c:bubble3D val="0"/>
            <c:spPr>
              <a:solidFill>
                <a:schemeClr val="accent1">
                  <a:tint val="81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D28-4AA5-BE73-68C02E4CEF24}"/>
              </c:ext>
            </c:extLst>
          </c:dPt>
          <c:dPt>
            <c:idx val="7"/>
            <c:bubble3D val="0"/>
            <c:spPr>
              <a:solidFill>
                <a:schemeClr val="accent1">
                  <a:tint val="69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D28-4AA5-BE73-68C02E4CEF24}"/>
              </c:ext>
            </c:extLst>
          </c:dPt>
          <c:dPt>
            <c:idx val="8"/>
            <c:bubble3D val="0"/>
            <c:spPr>
              <a:solidFill>
                <a:schemeClr val="accent1">
                  <a:tint val="5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1D28-4AA5-BE73-68C02E4CEF24}"/>
              </c:ext>
            </c:extLst>
          </c:dPt>
          <c:dPt>
            <c:idx val="9"/>
            <c:bubble3D val="0"/>
            <c:spPr>
              <a:solidFill>
                <a:schemeClr val="accent1">
                  <a:tint val="4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1D28-4AA5-BE73-68C02E4CEF24}"/>
              </c:ext>
            </c:extLst>
          </c:dPt>
          <c:dLbls>
            <c:dLbl>
              <c:idx val="0"/>
              <c:layout>
                <c:manualLayout>
                  <c:x val="0.17022124217159731"/>
                  <c:y val="0.17864302265072868"/>
                </c:manualLayout>
              </c:layout>
              <c:tx>
                <c:rich>
                  <a:bodyPr/>
                  <a:lstStyle/>
                  <a:p>
                    <a:fld id="{8793D166-BCDB-4716-B9AA-F60A90AF8933}" type="CATEGORYNAME">
                      <a:rPr lang="en-US" sz="2000" b="1">
                        <a:solidFill>
                          <a:schemeClr val="accent2"/>
                        </a:solidFill>
                      </a:rPr>
                      <a:pPr/>
                      <a:t>[CATEGORY NAME]</a:t>
                    </a:fld>
                    <a:r>
                      <a:rPr lang="en-US" sz="2000" b="1" baseline="0" dirty="0">
                        <a:solidFill>
                          <a:schemeClr val="accent2"/>
                        </a:solidFill>
                      </a:rPr>
                      <a:t>
9.4%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D28-4AA5-BE73-68C02E4CEF2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7296CC0-7822-4608-B9C7-EAE820C8B6F5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29.4%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D28-4AA5-BE73-68C02E4CEF24}"/>
                </c:ext>
              </c:extLst>
            </c:dLbl>
            <c:dLbl>
              <c:idx val="2"/>
              <c:layout>
                <c:manualLayout>
                  <c:x val="0.17067076771653544"/>
                  <c:y val="-8.5463823482786444E-2"/>
                </c:manualLayout>
              </c:layout>
              <c:tx>
                <c:rich>
                  <a:bodyPr/>
                  <a:lstStyle/>
                  <a:p>
                    <a:fld id="{9CCE8E6A-A295-4B6A-A445-1B16AD82E70A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F82D2E54-84A7-45BA-971E-ED9EF20BA674}" type="VALUE">
                      <a:rPr lang="en-US" baseline="0" smtClean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D28-4AA5-BE73-68C02E4CEF24}"/>
                </c:ext>
              </c:extLst>
            </c:dLbl>
            <c:dLbl>
              <c:idx val="3"/>
              <c:layout>
                <c:manualLayout>
                  <c:x val="0.19432880167322836"/>
                  <c:y val="-1.375061431160099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A82D902-2B56-4AF1-BDFA-5141DC5971FE}" type="CATEGORYNAME">
                      <a:rPr lang="en-US" sz="1200" b="0"/>
                      <a:pPr>
                        <a:defRPr sz="1200"/>
                      </a:pPr>
                      <a:t>[CATEGORY NAME]</a:t>
                    </a:fld>
                    <a:r>
                      <a:rPr lang="en-US" sz="1200" b="0" baseline="0" dirty="0"/>
                      <a:t>
</a:t>
                    </a:r>
                    <a:fld id="{2C7BFCF2-379E-4D4D-9531-F1FFEF70D449}" type="VALUE">
                      <a:rPr lang="en-US" sz="1200" b="0" baseline="0" smtClean="0"/>
                      <a:pPr>
                        <a:defRPr sz="1200"/>
                      </a:pPr>
                      <a:t>[VALUE]</a:t>
                    </a:fld>
                    <a:endParaRPr lang="en-US" sz="1200" b="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D28-4AA5-BE73-68C02E4CEF2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27FF2B8-41A8-4EE3-9A86-2A4EB2CA615C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4EBD6CA8-C533-40C8-BA0F-E433152147E6}" type="VALUE">
                      <a:rPr lang="en-US" baseline="0" smtClean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D28-4AA5-BE73-68C02E4CEF24}"/>
                </c:ext>
              </c:extLst>
            </c:dLbl>
            <c:dLbl>
              <c:idx val="5"/>
              <c:layout>
                <c:manualLayout>
                  <c:x val="3.6646222933070863E-2"/>
                  <c:y val="-1.3750614311600991E-3"/>
                </c:manualLayout>
              </c:layout>
              <c:tx>
                <c:rich>
                  <a:bodyPr/>
                  <a:lstStyle/>
                  <a:p>
                    <a:fld id="{124AC4AB-A10E-4D96-BFE9-96F2B5ABC48D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E3720EB1-6898-439D-BBAB-F4E17A4F6AA5}" type="VALUE">
                      <a:rPr lang="en-US" baseline="0" smtClean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1D28-4AA5-BE73-68C02E4CEF2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9BEFB0AA-AF79-4120-A41F-9BC614E5B1CB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9C84274F-B091-4C32-9AB7-A3A0ADD749A9}" type="VALUE">
                      <a:rPr lang="en-US" baseline="0" smtClean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1D28-4AA5-BE73-68C02E4CEF24}"/>
                </c:ext>
              </c:extLst>
            </c:dLbl>
            <c:dLbl>
              <c:idx val="7"/>
              <c:layout>
                <c:manualLayout>
                  <c:x val="-4.7562807578740159E-2"/>
                  <c:y val="0.11264080261806086"/>
                </c:manualLayout>
              </c:layout>
              <c:tx>
                <c:rich>
                  <a:bodyPr/>
                  <a:lstStyle/>
                  <a:p>
                    <a:fld id="{CFD64332-BD1F-4C24-9900-57D2C9BF85AD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69A8C8A9-59D4-4B14-92BF-DDD1BC83DF9A}" type="VALUE">
                      <a:rPr lang="en-US" baseline="0" smtClean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1D28-4AA5-BE73-68C02E4CEF24}"/>
                </c:ext>
              </c:extLst>
            </c:dLbl>
            <c:dLbl>
              <c:idx val="8"/>
              <c:layout>
                <c:manualLayout>
                  <c:x val="-8.5811392716535428E-2"/>
                  <c:y val="-4.541596669439181E-2"/>
                </c:manualLayout>
              </c:layout>
              <c:tx>
                <c:rich>
                  <a:bodyPr/>
                  <a:lstStyle/>
                  <a:p>
                    <a:fld id="{08ABF20B-D7F8-43BB-9F29-9B2E2BD0EF71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D00D846D-EEA0-4EB9-A598-564ABD092594}" type="VALUE">
                      <a:rPr lang="en-US" baseline="0" smtClean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1D28-4AA5-BE73-68C02E4CEF24}"/>
                </c:ext>
              </c:extLst>
            </c:dLbl>
            <c:dLbl>
              <c:idx val="9"/>
              <c:layout>
                <c:manualLayout>
                  <c:x val="0.2277117118651163"/>
                  <c:y val="0.15416585742707345"/>
                </c:manualLayout>
              </c:layout>
              <c:tx>
                <c:rich>
                  <a:bodyPr/>
                  <a:lstStyle/>
                  <a:p>
                    <a:fld id="{A3F03A65-CB1D-4021-95AA-CCEE5066A9CA}" type="CATEGORYNAME">
                      <a:rPr lang="en-US" sz="1200" b="0" smtClean="0">
                        <a:solidFill>
                          <a:schemeClr val="tx1"/>
                        </a:solidFill>
                      </a:rPr>
                      <a:pPr/>
                      <a:t>[CATEGORY NAME]</a:t>
                    </a:fld>
                    <a:r>
                      <a:rPr lang="en-US" sz="1200" b="0" dirty="0">
                        <a:solidFill>
                          <a:schemeClr val="tx1"/>
                        </a:solidFill>
                      </a:rPr>
                      <a:t>al</a:t>
                    </a:r>
                    <a:r>
                      <a:rPr lang="en-US" sz="1200" b="0" baseline="0" dirty="0">
                        <a:solidFill>
                          <a:schemeClr val="tx1"/>
                        </a:solidFill>
                      </a:rPr>
                      <a:t>
</a:t>
                    </a:r>
                    <a:fld id="{49A1E418-3C30-4079-BCBA-D9C1872EC13C}" type="PERCENTAGE">
                      <a:rPr lang="en-US" sz="1200" b="0" baseline="0">
                        <a:solidFill>
                          <a:schemeClr val="tx1"/>
                        </a:solidFill>
                      </a:rPr>
                      <a:pPr/>
                      <a:t>[PERCENTAGE]</a:t>
                    </a:fld>
                    <a:endParaRPr lang="en-US" sz="1200" b="0" baseline="0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100138044292899"/>
                      <c:h val="0.2276826720008380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1D28-4AA5-BE73-68C02E4CEF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Special Education</c:v>
                </c:pt>
                <c:pt idx="1">
                  <c:v>Employee Benefits</c:v>
                </c:pt>
                <c:pt idx="2">
                  <c:v>Transportation</c:v>
                </c:pt>
                <c:pt idx="3">
                  <c:v>Operations and Maintenance</c:v>
                </c:pt>
                <c:pt idx="4">
                  <c:v>General Support</c:v>
                </c:pt>
                <c:pt idx="5">
                  <c:v>Co-Curricular and Athletics</c:v>
                </c:pt>
                <c:pt idx="6">
                  <c:v>Debt Service</c:v>
                </c:pt>
                <c:pt idx="7">
                  <c:v>Information Technology</c:v>
                </c:pt>
                <c:pt idx="8">
                  <c:v>Interfund Transfers</c:v>
                </c:pt>
                <c:pt idx="9">
                  <c:v>Instruction</c:v>
                </c:pt>
              </c:strCache>
            </c:strRef>
          </c:cat>
          <c:val>
            <c:numRef>
              <c:f>Sheet1!$B$2:$B$11</c:f>
              <c:numCache>
                <c:formatCode>0.0%</c:formatCode>
                <c:ptCount val="10"/>
                <c:pt idx="0">
                  <c:v>9.4126200765699553E-2</c:v>
                </c:pt>
                <c:pt idx="1">
                  <c:v>0.29440811952125895</c:v>
                </c:pt>
                <c:pt idx="2">
                  <c:v>5.1786575630203537E-2</c:v>
                </c:pt>
                <c:pt idx="3">
                  <c:v>6.3027016794775084E-2</c:v>
                </c:pt>
                <c:pt idx="4">
                  <c:v>6.0166760567057727E-2</c:v>
                </c:pt>
                <c:pt idx="5">
                  <c:v>1.0566343788030168E-2</c:v>
                </c:pt>
                <c:pt idx="6">
                  <c:v>7.6630810452167436E-2</c:v>
                </c:pt>
                <c:pt idx="7">
                  <c:v>1.3298430401587699E-2</c:v>
                </c:pt>
                <c:pt idx="8">
                  <c:v>2.7197796108185761E-3</c:v>
                </c:pt>
                <c:pt idx="9">
                  <c:v>0.33326996246840124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1D28-4AA5-BE73-68C02E4CEF2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800" b="1" baseline="0" dirty="0">
                <a:latin typeface="Calibri Light" panose="020F0302020204030204" pitchFamily="34" charset="0"/>
                <a:cs typeface="Calibri Light" panose="020F0302020204030204" pitchFamily="34" charset="0"/>
              </a:rPr>
              <a:t>Estimated Budget</a:t>
            </a:r>
            <a:endParaRPr lang="en-US" sz="4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997391732283465"/>
          <c:y val="0.19902330222543663"/>
          <c:w val="0.48005228838582675"/>
          <c:h val="0.7200783882825794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 of budget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4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D28-4AA5-BE73-68C02E4CEF24}"/>
              </c:ext>
            </c:extLst>
          </c:dPt>
          <c:dPt>
            <c:idx val="1"/>
            <c:bubble3D val="0"/>
            <c:spPr>
              <a:solidFill>
                <a:schemeClr val="accent1">
                  <a:shade val="5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D28-4AA5-BE73-68C02E4CEF24}"/>
              </c:ext>
            </c:extLst>
          </c:dPt>
          <c:dPt>
            <c:idx val="2"/>
            <c:bubble3D val="0"/>
            <c:spPr>
              <a:solidFill>
                <a:schemeClr val="accent1">
                  <a:shade val="6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D28-4AA5-BE73-68C02E4CEF24}"/>
              </c:ext>
            </c:extLst>
          </c:dPt>
          <c:dPt>
            <c:idx val="3"/>
            <c:bubble3D val="0"/>
            <c:spPr>
              <a:solidFill>
                <a:schemeClr val="accent1">
                  <a:shade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D28-4AA5-BE73-68C02E4CEF24}"/>
              </c:ext>
            </c:extLst>
          </c:dPt>
          <c:dPt>
            <c:idx val="4"/>
            <c:bubble3D val="0"/>
            <c:spPr>
              <a:solidFill>
                <a:schemeClr val="accent1">
                  <a:shade val="9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D28-4AA5-BE73-68C02E4CEF24}"/>
              </c:ext>
            </c:extLst>
          </c:dPt>
          <c:dPt>
            <c:idx val="5"/>
            <c:bubble3D val="0"/>
            <c:spPr>
              <a:solidFill>
                <a:schemeClr val="accent1">
                  <a:tint val="9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D28-4AA5-BE73-68C02E4CEF24}"/>
              </c:ext>
            </c:extLst>
          </c:dPt>
          <c:dPt>
            <c:idx val="6"/>
            <c:bubble3D val="0"/>
            <c:spPr>
              <a:solidFill>
                <a:schemeClr val="accent1">
                  <a:tint val="81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D28-4AA5-BE73-68C02E4CEF24}"/>
              </c:ext>
            </c:extLst>
          </c:dPt>
          <c:dPt>
            <c:idx val="7"/>
            <c:bubble3D val="0"/>
            <c:spPr>
              <a:solidFill>
                <a:schemeClr val="accent1">
                  <a:tint val="69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D28-4AA5-BE73-68C02E4CEF24}"/>
              </c:ext>
            </c:extLst>
          </c:dPt>
          <c:dPt>
            <c:idx val="8"/>
            <c:bubble3D val="0"/>
            <c:spPr>
              <a:solidFill>
                <a:schemeClr val="accent1">
                  <a:tint val="5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1D28-4AA5-BE73-68C02E4CEF24}"/>
              </c:ext>
            </c:extLst>
          </c:dPt>
          <c:dPt>
            <c:idx val="9"/>
            <c:bubble3D val="0"/>
            <c:spPr>
              <a:solidFill>
                <a:schemeClr val="accent1">
                  <a:tint val="4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1D28-4AA5-BE73-68C02E4CEF24}"/>
              </c:ext>
            </c:extLst>
          </c:dPt>
          <c:dLbls>
            <c:dLbl>
              <c:idx val="0"/>
              <c:layout>
                <c:manualLayout>
                  <c:x val="-7.4566740288712935E-2"/>
                  <c:y val="0.10092002216851491"/>
                </c:manualLayout>
              </c:layout>
              <c:tx>
                <c:rich>
                  <a:bodyPr/>
                  <a:lstStyle/>
                  <a:p>
                    <a:fld id="{8793D166-BCDB-4716-B9AA-F60A90AF8933}" type="CATEGORYNAME">
                      <a:rPr lang="en-US" sz="1200" b="0">
                        <a:solidFill>
                          <a:schemeClr val="tx1"/>
                        </a:solidFill>
                      </a:rPr>
                      <a:pPr/>
                      <a:t>[CATEGORY NAME]</a:t>
                    </a:fld>
                    <a:r>
                      <a:rPr lang="en-US" sz="1200" b="0" baseline="0" dirty="0">
                        <a:solidFill>
                          <a:schemeClr val="tx1"/>
                        </a:solidFill>
                      </a:rPr>
                      <a:t>
9.4%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D28-4AA5-BE73-68C02E4CEF2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7296CC0-7822-4608-B9C7-EAE820C8B6F5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29.4%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D28-4AA5-BE73-68C02E4CEF24}"/>
                </c:ext>
              </c:extLst>
            </c:dLbl>
            <c:dLbl>
              <c:idx val="2"/>
              <c:layout>
                <c:manualLayout>
                  <c:x val="7.2512335181097703E-2"/>
                  <c:y val="-0.195190389851586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CCE8E6A-A295-4B6A-A445-1B16AD82E70A}" type="CATEGORYNAME">
                      <a:rPr lang="en-US" sz="2000">
                        <a:solidFill>
                          <a:schemeClr val="accent2"/>
                        </a:solidFill>
                      </a:rPr>
                      <a:pPr>
                        <a:defRPr/>
                      </a:pPr>
                      <a:t>[CATEGORY NAME]</a:t>
                    </a:fld>
                    <a:r>
                      <a:rPr lang="en-US" sz="2000" baseline="0" dirty="0">
                        <a:solidFill>
                          <a:schemeClr val="accent2"/>
                        </a:solidFill>
                      </a:rPr>
                      <a:t>
</a:t>
                    </a:r>
                    <a:fld id="{F82D2E54-84A7-45BA-971E-ED9EF20BA674}" type="VALUE">
                      <a:rPr lang="en-US" sz="2000" baseline="0" smtClean="0">
                        <a:solidFill>
                          <a:schemeClr val="accent2"/>
                        </a:solidFill>
                      </a:rPr>
                      <a:pPr>
                        <a:defRPr/>
                      </a:pPr>
                      <a:t>[VALUE]</a:t>
                    </a:fld>
                    <a:endParaRPr lang="en-US" sz="2000" baseline="0" dirty="0">
                      <a:solidFill>
                        <a:schemeClr val="accent2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23877689492809"/>
                      <c:h val="0.164589883374099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D28-4AA5-BE73-68C02E4CEF24}"/>
                </c:ext>
              </c:extLst>
            </c:dLbl>
            <c:dLbl>
              <c:idx val="3"/>
              <c:layout>
                <c:manualLayout>
                  <c:x val="0.19432880167322836"/>
                  <c:y val="-1.375061431160099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A82D902-2B56-4AF1-BDFA-5141DC5971FE}" type="CATEGORYNAME">
                      <a:rPr lang="en-US" sz="1200" b="0"/>
                      <a:pPr>
                        <a:defRPr sz="1200"/>
                      </a:pPr>
                      <a:t>[CATEGORY NAME]</a:t>
                    </a:fld>
                    <a:r>
                      <a:rPr lang="en-US" sz="1200" b="0" baseline="0" dirty="0"/>
                      <a:t>
</a:t>
                    </a:r>
                    <a:fld id="{2C7BFCF2-379E-4D4D-9531-F1FFEF70D449}" type="VALUE">
                      <a:rPr lang="en-US" sz="1200" b="0" baseline="0" smtClean="0"/>
                      <a:pPr>
                        <a:defRPr sz="1200"/>
                      </a:pPr>
                      <a:t>[VALUE]</a:t>
                    </a:fld>
                    <a:endParaRPr lang="en-US" sz="1200" b="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D28-4AA5-BE73-68C02E4CEF2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27FF2B8-41A8-4EE3-9A86-2A4EB2CA615C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4EBD6CA8-C533-40C8-BA0F-E433152147E6}" type="VALUE">
                      <a:rPr lang="en-US" baseline="0" smtClean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D28-4AA5-BE73-68C02E4CEF24}"/>
                </c:ext>
              </c:extLst>
            </c:dLbl>
            <c:dLbl>
              <c:idx val="5"/>
              <c:layout>
                <c:manualLayout>
                  <c:x val="3.6646222933070863E-2"/>
                  <c:y val="-1.3750614311600991E-3"/>
                </c:manualLayout>
              </c:layout>
              <c:tx>
                <c:rich>
                  <a:bodyPr/>
                  <a:lstStyle/>
                  <a:p>
                    <a:fld id="{124AC4AB-A10E-4D96-BFE9-96F2B5ABC48D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E3720EB1-6898-439D-BBAB-F4E17A4F6AA5}" type="VALUE">
                      <a:rPr lang="en-US" baseline="0" smtClean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1D28-4AA5-BE73-68C02E4CEF2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9BEFB0AA-AF79-4120-A41F-9BC614E5B1CB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9C84274F-B091-4C32-9AB7-A3A0ADD749A9}" type="VALUE">
                      <a:rPr lang="en-US" baseline="0" smtClean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1D28-4AA5-BE73-68C02E4CEF24}"/>
                </c:ext>
              </c:extLst>
            </c:dLbl>
            <c:dLbl>
              <c:idx val="7"/>
              <c:layout>
                <c:manualLayout>
                  <c:x val="-4.7562807578740159E-2"/>
                  <c:y val="0.11264080261806086"/>
                </c:manualLayout>
              </c:layout>
              <c:tx>
                <c:rich>
                  <a:bodyPr/>
                  <a:lstStyle/>
                  <a:p>
                    <a:fld id="{CFD64332-BD1F-4C24-9900-57D2C9BF85AD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69A8C8A9-59D4-4B14-92BF-DDD1BC83DF9A}" type="VALUE">
                      <a:rPr lang="en-US" baseline="0" smtClean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1D28-4AA5-BE73-68C02E4CEF24}"/>
                </c:ext>
              </c:extLst>
            </c:dLbl>
            <c:dLbl>
              <c:idx val="8"/>
              <c:layout>
                <c:manualLayout>
                  <c:x val="-8.5811392716535428E-2"/>
                  <c:y val="-4.541596669439181E-2"/>
                </c:manualLayout>
              </c:layout>
              <c:tx>
                <c:rich>
                  <a:bodyPr/>
                  <a:lstStyle/>
                  <a:p>
                    <a:fld id="{08ABF20B-D7F8-43BB-9F29-9B2E2BD0EF71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D00D846D-EEA0-4EB9-A598-564ABD092594}" type="VALUE">
                      <a:rPr lang="en-US" baseline="0" smtClean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1D28-4AA5-BE73-68C02E4CEF24}"/>
                </c:ext>
              </c:extLst>
            </c:dLbl>
            <c:dLbl>
              <c:idx val="9"/>
              <c:layout>
                <c:manualLayout>
                  <c:x val="0.2277117118651163"/>
                  <c:y val="0.15416585742707345"/>
                </c:manualLayout>
              </c:layout>
              <c:tx>
                <c:rich>
                  <a:bodyPr/>
                  <a:lstStyle/>
                  <a:p>
                    <a:fld id="{A3F03A65-CB1D-4021-95AA-CCEE5066A9CA}" type="CATEGORYNAME">
                      <a:rPr lang="en-US" sz="1200" b="0" smtClean="0">
                        <a:solidFill>
                          <a:schemeClr val="tx1"/>
                        </a:solidFill>
                      </a:rPr>
                      <a:pPr/>
                      <a:t>[CATEGORY NAME]</a:t>
                    </a:fld>
                    <a:r>
                      <a:rPr lang="en-US" sz="1200" b="0" dirty="0">
                        <a:solidFill>
                          <a:schemeClr val="tx1"/>
                        </a:solidFill>
                      </a:rPr>
                      <a:t>al</a:t>
                    </a:r>
                    <a:r>
                      <a:rPr lang="en-US" sz="1200" b="0" baseline="0" dirty="0">
                        <a:solidFill>
                          <a:schemeClr val="tx1"/>
                        </a:solidFill>
                      </a:rPr>
                      <a:t>
</a:t>
                    </a:r>
                    <a:fld id="{49A1E418-3C30-4079-BCBA-D9C1872EC13C}" type="PERCENTAGE">
                      <a:rPr lang="en-US" sz="1200" b="0" baseline="0">
                        <a:solidFill>
                          <a:schemeClr val="tx1"/>
                        </a:solidFill>
                      </a:rPr>
                      <a:pPr/>
                      <a:t>[PERCENTAGE]</a:t>
                    </a:fld>
                    <a:endParaRPr lang="en-US" sz="1200" b="0" baseline="0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100138044292899"/>
                      <c:h val="0.2276826720008380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1D28-4AA5-BE73-68C02E4CEF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Special Education</c:v>
                </c:pt>
                <c:pt idx="1">
                  <c:v>Employee Benefits</c:v>
                </c:pt>
                <c:pt idx="2">
                  <c:v>Transportation</c:v>
                </c:pt>
                <c:pt idx="3">
                  <c:v>Operations and Maintenance</c:v>
                </c:pt>
                <c:pt idx="4">
                  <c:v>General Support</c:v>
                </c:pt>
                <c:pt idx="5">
                  <c:v>Co-Curricular and Athletics</c:v>
                </c:pt>
                <c:pt idx="6">
                  <c:v>Debt Service</c:v>
                </c:pt>
                <c:pt idx="7">
                  <c:v>Information Technology</c:v>
                </c:pt>
                <c:pt idx="8">
                  <c:v>Interfund Transfers</c:v>
                </c:pt>
                <c:pt idx="9">
                  <c:v>Instruction</c:v>
                </c:pt>
              </c:strCache>
            </c:strRef>
          </c:cat>
          <c:val>
            <c:numRef>
              <c:f>Sheet1!$B$2:$B$11</c:f>
              <c:numCache>
                <c:formatCode>0.0%</c:formatCode>
                <c:ptCount val="10"/>
                <c:pt idx="0">
                  <c:v>9.4126200765699553E-2</c:v>
                </c:pt>
                <c:pt idx="1">
                  <c:v>0.29440811952125895</c:v>
                </c:pt>
                <c:pt idx="2">
                  <c:v>5.1786575630203537E-2</c:v>
                </c:pt>
                <c:pt idx="3">
                  <c:v>6.3027016794775084E-2</c:v>
                </c:pt>
                <c:pt idx="4">
                  <c:v>6.0166760567057727E-2</c:v>
                </c:pt>
                <c:pt idx="5">
                  <c:v>1.0566343788030168E-2</c:v>
                </c:pt>
                <c:pt idx="6">
                  <c:v>7.6630810452167436E-2</c:v>
                </c:pt>
                <c:pt idx="7">
                  <c:v>1.3298430401587699E-2</c:v>
                </c:pt>
                <c:pt idx="8">
                  <c:v>2.7197796108185761E-3</c:v>
                </c:pt>
                <c:pt idx="9">
                  <c:v>0.33326996246840124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1D28-4AA5-BE73-68C02E4CEF2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CFC889-33B5-43F0-8A38-CD45BDFCF4DB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F169C7-0DBE-44C8-A0E6-098E7AB4E5A5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ENL: Planning services for 5 WBH students through Questar and 4 MS/HS students through a combination of in-house and Questar services. Estimated Questar cost: $150,000</a:t>
          </a:r>
        </a:p>
      </dgm:t>
    </dgm:pt>
    <dgm:pt modelId="{B141349F-5584-4958-B250-07249BEE1A38}" type="parTrans" cxnId="{BDFED930-1FEC-4B51-9703-85CE8753C668}">
      <dgm:prSet/>
      <dgm:spPr/>
      <dgm:t>
        <a:bodyPr/>
        <a:lstStyle/>
        <a:p>
          <a:endParaRPr lang="en-US"/>
        </a:p>
      </dgm:t>
    </dgm:pt>
    <dgm:pt modelId="{17A193B9-F88F-470E-9F66-15AAF5E5137C}" type="sibTrans" cxnId="{BDFED930-1FEC-4B51-9703-85CE8753C668}">
      <dgm:prSet/>
      <dgm:spPr/>
      <dgm:t>
        <a:bodyPr/>
        <a:lstStyle/>
        <a:p>
          <a:endParaRPr lang="en-US"/>
        </a:p>
      </dgm:t>
    </dgm:pt>
    <dgm:pt modelId="{AE50139C-44F9-4D2B-A3FA-D655B4822EFD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Literacy program</a:t>
          </a:r>
        </a:p>
      </dgm:t>
    </dgm:pt>
    <dgm:pt modelId="{8DA5D354-E0B1-4CD0-9797-EB390BBC1B29}" type="parTrans" cxnId="{518A2294-110B-4ACA-9653-2607A9A955A5}">
      <dgm:prSet/>
      <dgm:spPr/>
      <dgm:t>
        <a:bodyPr/>
        <a:lstStyle/>
        <a:p>
          <a:endParaRPr lang="en-US"/>
        </a:p>
      </dgm:t>
    </dgm:pt>
    <dgm:pt modelId="{7E650A77-11FE-46AB-8F21-CA446DE96D76}" type="sibTrans" cxnId="{518A2294-110B-4ACA-9653-2607A9A955A5}">
      <dgm:prSet/>
      <dgm:spPr/>
      <dgm:t>
        <a:bodyPr/>
        <a:lstStyle/>
        <a:p>
          <a:endParaRPr lang="en-US"/>
        </a:p>
      </dgm:t>
    </dgm:pt>
    <dgm:pt modelId="{1E892D3A-AD83-4D97-98C2-E73294DC9EF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Two teaching positions will be eliminated through attrition by combining class sections at WBH. </a:t>
          </a:r>
        </a:p>
      </dgm:t>
    </dgm:pt>
    <dgm:pt modelId="{8C178F91-9C3A-4855-9946-9207A8ABB458}" type="parTrans" cxnId="{5C04C577-73CE-4A75-9D34-7910EA12CCE3}">
      <dgm:prSet/>
      <dgm:spPr/>
      <dgm:t>
        <a:bodyPr/>
        <a:lstStyle/>
        <a:p>
          <a:endParaRPr lang="en-US"/>
        </a:p>
      </dgm:t>
    </dgm:pt>
    <dgm:pt modelId="{A499AFA9-B1A9-490F-BC1C-4ABA48CC576A}" type="sibTrans" cxnId="{5C04C577-73CE-4A75-9D34-7910EA12CCE3}">
      <dgm:prSet/>
      <dgm:spPr/>
      <dgm:t>
        <a:bodyPr/>
        <a:lstStyle/>
        <a:p>
          <a:endParaRPr lang="en-US"/>
        </a:p>
      </dgm:t>
    </dgm:pt>
    <dgm:pt modelId="{B91AF88F-8EAB-4F56-8666-CEF013D86B79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School Resource Officer Salary-$60,000 ( $10,000 increase from 25-26)</a:t>
          </a:r>
        </a:p>
      </dgm:t>
    </dgm:pt>
    <dgm:pt modelId="{A97DD8DE-5613-4493-97A2-1B01069A1842}" type="parTrans" cxnId="{E46C862F-8E7C-4524-A119-62FB2D1283F4}">
      <dgm:prSet/>
      <dgm:spPr/>
      <dgm:t>
        <a:bodyPr/>
        <a:lstStyle/>
        <a:p>
          <a:endParaRPr lang="en-US"/>
        </a:p>
      </dgm:t>
    </dgm:pt>
    <dgm:pt modelId="{DC80A91F-293B-4159-8AC0-FE54428EF637}" type="sibTrans" cxnId="{E46C862F-8E7C-4524-A119-62FB2D1283F4}">
      <dgm:prSet/>
      <dgm:spPr/>
      <dgm:t>
        <a:bodyPr/>
        <a:lstStyle/>
        <a:p>
          <a:endParaRPr lang="en-US"/>
        </a:p>
      </dgm:t>
    </dgm:pt>
    <dgm:pt modelId="{B53CF31B-1218-40F5-A843-5B3BA8EA9D67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Budgeting for additional sub coverage</a:t>
          </a:r>
        </a:p>
      </dgm:t>
    </dgm:pt>
    <dgm:pt modelId="{BCE19FBD-181B-4216-80CD-5F287E574329}" type="parTrans" cxnId="{FCE57A44-DDEA-4F99-AB36-A747546D4C61}">
      <dgm:prSet/>
      <dgm:spPr/>
      <dgm:t>
        <a:bodyPr/>
        <a:lstStyle/>
        <a:p>
          <a:endParaRPr lang="en-US"/>
        </a:p>
      </dgm:t>
    </dgm:pt>
    <dgm:pt modelId="{60150959-64D6-4A4F-98CD-022B0B3F76E0}" type="sibTrans" cxnId="{FCE57A44-DDEA-4F99-AB36-A747546D4C61}">
      <dgm:prSet/>
      <dgm:spPr/>
      <dgm:t>
        <a:bodyPr/>
        <a:lstStyle/>
        <a:p>
          <a:endParaRPr lang="en-US"/>
        </a:p>
      </dgm:t>
    </dgm:pt>
    <dgm:pt modelId="{B984489D-39C0-4638-9DF5-469C7C6DD68F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Retirement incentive payouts and Retiree insurance will be additions to the budget</a:t>
          </a:r>
        </a:p>
      </dgm:t>
    </dgm:pt>
    <dgm:pt modelId="{FC6C3626-845F-42E3-B9F4-4A1A3EA5D118}" type="parTrans" cxnId="{C3EFE721-AC24-405B-A29D-82EA34655497}">
      <dgm:prSet/>
      <dgm:spPr/>
      <dgm:t>
        <a:bodyPr/>
        <a:lstStyle/>
        <a:p>
          <a:endParaRPr lang="en-US"/>
        </a:p>
      </dgm:t>
    </dgm:pt>
    <dgm:pt modelId="{7D51D6FF-E87C-4BF4-A10E-70E4B484AAAC}" type="sibTrans" cxnId="{C3EFE721-AC24-405B-A29D-82EA34655497}">
      <dgm:prSet/>
      <dgm:spPr/>
      <dgm:t>
        <a:bodyPr/>
        <a:lstStyle/>
        <a:p>
          <a:endParaRPr lang="en-US"/>
        </a:p>
      </dgm:t>
    </dgm:pt>
    <dgm:pt modelId="{FAEBF2C2-62DC-4461-9CED-783B4FE8723A}" type="pres">
      <dgm:prSet presAssocID="{63CFC889-33B5-43F0-8A38-CD45BDFCF4DB}" presName="diagram" presStyleCnt="0">
        <dgm:presLayoutVars>
          <dgm:dir/>
          <dgm:resizeHandles val="exact"/>
        </dgm:presLayoutVars>
      </dgm:prSet>
      <dgm:spPr/>
    </dgm:pt>
    <dgm:pt modelId="{CDB7432A-C4B4-45EB-81C6-BD0C732B9552}" type="pres">
      <dgm:prSet presAssocID="{66F169C7-0DBE-44C8-A0E6-098E7AB4E5A5}" presName="node" presStyleLbl="node1" presStyleIdx="0" presStyleCnt="6">
        <dgm:presLayoutVars>
          <dgm:bulletEnabled val="1"/>
        </dgm:presLayoutVars>
      </dgm:prSet>
      <dgm:spPr/>
    </dgm:pt>
    <dgm:pt modelId="{CFE5FDF6-C6F2-4853-AA44-E5571F6CE1F0}" type="pres">
      <dgm:prSet presAssocID="{17A193B9-F88F-470E-9F66-15AAF5E5137C}" presName="sibTrans" presStyleCnt="0"/>
      <dgm:spPr/>
    </dgm:pt>
    <dgm:pt modelId="{042F751C-854A-4F31-B20C-2D6D3366C111}" type="pres">
      <dgm:prSet presAssocID="{AE50139C-44F9-4D2B-A3FA-D655B4822EFD}" presName="node" presStyleLbl="node1" presStyleIdx="1" presStyleCnt="6">
        <dgm:presLayoutVars>
          <dgm:bulletEnabled val="1"/>
        </dgm:presLayoutVars>
      </dgm:prSet>
      <dgm:spPr/>
    </dgm:pt>
    <dgm:pt modelId="{4B51722E-3AF6-4A71-9F75-C77CA65D93B4}" type="pres">
      <dgm:prSet presAssocID="{7E650A77-11FE-46AB-8F21-CA446DE96D76}" presName="sibTrans" presStyleCnt="0"/>
      <dgm:spPr/>
    </dgm:pt>
    <dgm:pt modelId="{3DA102C4-4616-447C-BB80-B26460DA12A2}" type="pres">
      <dgm:prSet presAssocID="{1E892D3A-AD83-4D97-98C2-E73294DC9EFC}" presName="node" presStyleLbl="node1" presStyleIdx="2" presStyleCnt="6">
        <dgm:presLayoutVars>
          <dgm:bulletEnabled val="1"/>
        </dgm:presLayoutVars>
      </dgm:prSet>
      <dgm:spPr/>
    </dgm:pt>
    <dgm:pt modelId="{72762DFB-0AA3-4246-B72A-AF2E5FA281E1}" type="pres">
      <dgm:prSet presAssocID="{A499AFA9-B1A9-490F-BC1C-4ABA48CC576A}" presName="sibTrans" presStyleCnt="0"/>
      <dgm:spPr/>
    </dgm:pt>
    <dgm:pt modelId="{9198E2EA-4147-438E-8E6D-2A9616E1394A}" type="pres">
      <dgm:prSet presAssocID="{B91AF88F-8EAB-4F56-8666-CEF013D86B79}" presName="node" presStyleLbl="node1" presStyleIdx="3" presStyleCnt="6">
        <dgm:presLayoutVars>
          <dgm:bulletEnabled val="1"/>
        </dgm:presLayoutVars>
      </dgm:prSet>
      <dgm:spPr/>
    </dgm:pt>
    <dgm:pt modelId="{AB9C14C5-BD37-410C-BCA2-CEE48CEC286F}" type="pres">
      <dgm:prSet presAssocID="{DC80A91F-293B-4159-8AC0-FE54428EF637}" presName="sibTrans" presStyleCnt="0"/>
      <dgm:spPr/>
    </dgm:pt>
    <dgm:pt modelId="{62BBE0F2-2199-47AA-A4C8-E5431EB2E7CF}" type="pres">
      <dgm:prSet presAssocID="{B53CF31B-1218-40F5-A843-5B3BA8EA9D67}" presName="node" presStyleLbl="node1" presStyleIdx="4" presStyleCnt="6">
        <dgm:presLayoutVars>
          <dgm:bulletEnabled val="1"/>
        </dgm:presLayoutVars>
      </dgm:prSet>
      <dgm:spPr/>
    </dgm:pt>
    <dgm:pt modelId="{A17AF71D-3B87-45F9-B396-24716A8193F4}" type="pres">
      <dgm:prSet presAssocID="{60150959-64D6-4A4F-98CD-022B0B3F76E0}" presName="sibTrans" presStyleCnt="0"/>
      <dgm:spPr/>
    </dgm:pt>
    <dgm:pt modelId="{D5759BB2-35A0-4844-A49A-D2179481EB8C}" type="pres">
      <dgm:prSet presAssocID="{B984489D-39C0-4638-9DF5-469C7C6DD68F}" presName="node" presStyleLbl="node1" presStyleIdx="5" presStyleCnt="6">
        <dgm:presLayoutVars>
          <dgm:bulletEnabled val="1"/>
        </dgm:presLayoutVars>
      </dgm:prSet>
      <dgm:spPr/>
    </dgm:pt>
  </dgm:ptLst>
  <dgm:cxnLst>
    <dgm:cxn modelId="{D3686104-7361-45A7-B0B5-7C73F62ABF93}" type="presOf" srcId="{AE50139C-44F9-4D2B-A3FA-D655B4822EFD}" destId="{042F751C-854A-4F31-B20C-2D6D3366C111}" srcOrd="0" destOrd="0" presId="urn:microsoft.com/office/officeart/2005/8/layout/default"/>
    <dgm:cxn modelId="{02B68F1C-C486-4F0B-989C-0E104B0A515F}" type="presOf" srcId="{B984489D-39C0-4638-9DF5-469C7C6DD68F}" destId="{D5759BB2-35A0-4844-A49A-D2179481EB8C}" srcOrd="0" destOrd="0" presId="urn:microsoft.com/office/officeart/2005/8/layout/default"/>
    <dgm:cxn modelId="{C3EFE721-AC24-405B-A29D-82EA34655497}" srcId="{63CFC889-33B5-43F0-8A38-CD45BDFCF4DB}" destId="{B984489D-39C0-4638-9DF5-469C7C6DD68F}" srcOrd="5" destOrd="0" parTransId="{FC6C3626-845F-42E3-B9F4-4A1A3EA5D118}" sibTransId="{7D51D6FF-E87C-4BF4-A10E-70E4B484AAAC}"/>
    <dgm:cxn modelId="{E46C862F-8E7C-4524-A119-62FB2D1283F4}" srcId="{63CFC889-33B5-43F0-8A38-CD45BDFCF4DB}" destId="{B91AF88F-8EAB-4F56-8666-CEF013D86B79}" srcOrd="3" destOrd="0" parTransId="{A97DD8DE-5613-4493-97A2-1B01069A1842}" sibTransId="{DC80A91F-293B-4159-8AC0-FE54428EF637}"/>
    <dgm:cxn modelId="{BDFED930-1FEC-4B51-9703-85CE8753C668}" srcId="{63CFC889-33B5-43F0-8A38-CD45BDFCF4DB}" destId="{66F169C7-0DBE-44C8-A0E6-098E7AB4E5A5}" srcOrd="0" destOrd="0" parTransId="{B141349F-5584-4958-B250-07249BEE1A38}" sibTransId="{17A193B9-F88F-470E-9F66-15AAF5E5137C}"/>
    <dgm:cxn modelId="{12C72C33-D8B8-463D-BD3C-67C03161DA0E}" type="presOf" srcId="{66F169C7-0DBE-44C8-A0E6-098E7AB4E5A5}" destId="{CDB7432A-C4B4-45EB-81C6-BD0C732B9552}" srcOrd="0" destOrd="0" presId="urn:microsoft.com/office/officeart/2005/8/layout/default"/>
    <dgm:cxn modelId="{FCE57A44-DDEA-4F99-AB36-A747546D4C61}" srcId="{63CFC889-33B5-43F0-8A38-CD45BDFCF4DB}" destId="{B53CF31B-1218-40F5-A843-5B3BA8EA9D67}" srcOrd="4" destOrd="0" parTransId="{BCE19FBD-181B-4216-80CD-5F287E574329}" sibTransId="{60150959-64D6-4A4F-98CD-022B0B3F76E0}"/>
    <dgm:cxn modelId="{5C04C577-73CE-4A75-9D34-7910EA12CCE3}" srcId="{63CFC889-33B5-43F0-8A38-CD45BDFCF4DB}" destId="{1E892D3A-AD83-4D97-98C2-E73294DC9EFC}" srcOrd="2" destOrd="0" parTransId="{8C178F91-9C3A-4855-9946-9207A8ABB458}" sibTransId="{A499AFA9-B1A9-490F-BC1C-4ABA48CC576A}"/>
    <dgm:cxn modelId="{D2C22186-F40D-4B16-A5CC-5854BCBCAFC8}" type="presOf" srcId="{B91AF88F-8EAB-4F56-8666-CEF013D86B79}" destId="{9198E2EA-4147-438E-8E6D-2A9616E1394A}" srcOrd="0" destOrd="0" presId="urn:microsoft.com/office/officeart/2005/8/layout/default"/>
    <dgm:cxn modelId="{518A2294-110B-4ACA-9653-2607A9A955A5}" srcId="{63CFC889-33B5-43F0-8A38-CD45BDFCF4DB}" destId="{AE50139C-44F9-4D2B-A3FA-D655B4822EFD}" srcOrd="1" destOrd="0" parTransId="{8DA5D354-E0B1-4CD0-9797-EB390BBC1B29}" sibTransId="{7E650A77-11FE-46AB-8F21-CA446DE96D76}"/>
    <dgm:cxn modelId="{B3D4529D-C524-4C19-93F0-F0660A93FE65}" type="presOf" srcId="{1E892D3A-AD83-4D97-98C2-E73294DC9EFC}" destId="{3DA102C4-4616-447C-BB80-B26460DA12A2}" srcOrd="0" destOrd="0" presId="urn:microsoft.com/office/officeart/2005/8/layout/default"/>
    <dgm:cxn modelId="{90C9F2BB-1ABB-4B1A-A7F6-4C790395BEF4}" type="presOf" srcId="{63CFC889-33B5-43F0-8A38-CD45BDFCF4DB}" destId="{FAEBF2C2-62DC-4461-9CED-783B4FE8723A}" srcOrd="0" destOrd="0" presId="urn:microsoft.com/office/officeart/2005/8/layout/default"/>
    <dgm:cxn modelId="{77667ABC-6FC1-4085-81B1-B40CEFD4B26F}" type="presOf" srcId="{B53CF31B-1218-40F5-A843-5B3BA8EA9D67}" destId="{62BBE0F2-2199-47AA-A4C8-E5431EB2E7CF}" srcOrd="0" destOrd="0" presId="urn:microsoft.com/office/officeart/2005/8/layout/default"/>
    <dgm:cxn modelId="{09FF3512-679F-43D7-BE61-72370EF9D9CF}" type="presParOf" srcId="{FAEBF2C2-62DC-4461-9CED-783B4FE8723A}" destId="{CDB7432A-C4B4-45EB-81C6-BD0C732B9552}" srcOrd="0" destOrd="0" presId="urn:microsoft.com/office/officeart/2005/8/layout/default"/>
    <dgm:cxn modelId="{DA7623C6-D44B-481A-83EB-0E16B7973742}" type="presParOf" srcId="{FAEBF2C2-62DC-4461-9CED-783B4FE8723A}" destId="{CFE5FDF6-C6F2-4853-AA44-E5571F6CE1F0}" srcOrd="1" destOrd="0" presId="urn:microsoft.com/office/officeart/2005/8/layout/default"/>
    <dgm:cxn modelId="{0363C1C7-F8AC-41A8-BB09-D55CDF9FB6CC}" type="presParOf" srcId="{FAEBF2C2-62DC-4461-9CED-783B4FE8723A}" destId="{042F751C-854A-4F31-B20C-2D6D3366C111}" srcOrd="2" destOrd="0" presId="urn:microsoft.com/office/officeart/2005/8/layout/default"/>
    <dgm:cxn modelId="{6AB59227-AFE4-4C8D-8B10-EB9C7B4EECAD}" type="presParOf" srcId="{FAEBF2C2-62DC-4461-9CED-783B4FE8723A}" destId="{4B51722E-3AF6-4A71-9F75-C77CA65D93B4}" srcOrd="3" destOrd="0" presId="urn:microsoft.com/office/officeart/2005/8/layout/default"/>
    <dgm:cxn modelId="{E50591AE-00F7-47FE-BC1F-2E2B95B1181F}" type="presParOf" srcId="{FAEBF2C2-62DC-4461-9CED-783B4FE8723A}" destId="{3DA102C4-4616-447C-BB80-B26460DA12A2}" srcOrd="4" destOrd="0" presId="urn:microsoft.com/office/officeart/2005/8/layout/default"/>
    <dgm:cxn modelId="{F766C046-8B29-4133-98C6-BA027675EC7A}" type="presParOf" srcId="{FAEBF2C2-62DC-4461-9CED-783B4FE8723A}" destId="{72762DFB-0AA3-4246-B72A-AF2E5FA281E1}" srcOrd="5" destOrd="0" presId="urn:microsoft.com/office/officeart/2005/8/layout/default"/>
    <dgm:cxn modelId="{D14F3704-AA24-424A-B1BC-9774B23E1163}" type="presParOf" srcId="{FAEBF2C2-62DC-4461-9CED-783B4FE8723A}" destId="{9198E2EA-4147-438E-8E6D-2A9616E1394A}" srcOrd="6" destOrd="0" presId="urn:microsoft.com/office/officeart/2005/8/layout/default"/>
    <dgm:cxn modelId="{A494DF48-16AA-48FE-A666-2A16C44A48A9}" type="presParOf" srcId="{FAEBF2C2-62DC-4461-9CED-783B4FE8723A}" destId="{AB9C14C5-BD37-410C-BCA2-CEE48CEC286F}" srcOrd="7" destOrd="0" presId="urn:microsoft.com/office/officeart/2005/8/layout/default"/>
    <dgm:cxn modelId="{76A7C52F-0055-46A4-A1C7-DC7B40F2ED07}" type="presParOf" srcId="{FAEBF2C2-62DC-4461-9CED-783B4FE8723A}" destId="{62BBE0F2-2199-47AA-A4C8-E5431EB2E7CF}" srcOrd="8" destOrd="0" presId="urn:microsoft.com/office/officeart/2005/8/layout/default"/>
    <dgm:cxn modelId="{8EF341F4-14E1-442D-933E-6801164BB46A}" type="presParOf" srcId="{FAEBF2C2-62DC-4461-9CED-783B4FE8723A}" destId="{A17AF71D-3B87-45F9-B396-24716A8193F4}" srcOrd="9" destOrd="0" presId="urn:microsoft.com/office/officeart/2005/8/layout/default"/>
    <dgm:cxn modelId="{545D0178-C243-4541-A611-716D923495EC}" type="presParOf" srcId="{FAEBF2C2-62DC-4461-9CED-783B4FE8723A}" destId="{D5759BB2-35A0-4844-A49A-D2179481EB8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131206-6179-4798-968D-2E4574D58CAD}" type="doc">
      <dgm:prSet loTypeId="urn:microsoft.com/office/officeart/2005/8/layout/cycle3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00F0FE8-2B7A-450F-ACAB-00F983822F75}">
      <dgm:prSet/>
      <dgm:spPr/>
      <dgm:t>
        <a:bodyPr/>
        <a:lstStyle/>
        <a:p>
          <a:r>
            <a:rPr lang="en-US" b="0" i="0"/>
            <a:t>1 Guidance Counselor</a:t>
          </a:r>
          <a:endParaRPr lang="en-US"/>
        </a:p>
      </dgm:t>
    </dgm:pt>
    <dgm:pt modelId="{EFA48B5E-A764-4506-8A92-C25D1BCF08A9}" type="parTrans" cxnId="{3D232E91-3D3B-4854-93E1-3D17D4476124}">
      <dgm:prSet/>
      <dgm:spPr/>
      <dgm:t>
        <a:bodyPr/>
        <a:lstStyle/>
        <a:p>
          <a:endParaRPr lang="en-US"/>
        </a:p>
      </dgm:t>
    </dgm:pt>
    <dgm:pt modelId="{BA8BEA61-63FA-4A9C-A048-482434CC14D2}" type="sibTrans" cxnId="{3D232E91-3D3B-4854-93E1-3D17D4476124}">
      <dgm:prSet/>
      <dgm:spPr/>
      <dgm:t>
        <a:bodyPr/>
        <a:lstStyle/>
        <a:p>
          <a:endParaRPr lang="en-US"/>
        </a:p>
      </dgm:t>
    </dgm:pt>
    <dgm:pt modelId="{887174C5-F7E2-4B86-8E0C-FA2CE2C565D9}">
      <dgm:prSet/>
      <dgm:spPr/>
      <dgm:t>
        <a:bodyPr/>
        <a:lstStyle/>
        <a:p>
          <a:r>
            <a:rPr lang="en-US" b="0" i="0" dirty="0"/>
            <a:t>3 Psychologists</a:t>
          </a:r>
          <a:endParaRPr lang="en-US" dirty="0"/>
        </a:p>
      </dgm:t>
    </dgm:pt>
    <dgm:pt modelId="{4E353D40-15D4-416C-A0ED-7EEE0F44D5FF}" type="parTrans" cxnId="{9ABCBED7-8B8A-457F-8D7C-E05442C72E3C}">
      <dgm:prSet/>
      <dgm:spPr/>
      <dgm:t>
        <a:bodyPr/>
        <a:lstStyle/>
        <a:p>
          <a:endParaRPr lang="en-US"/>
        </a:p>
      </dgm:t>
    </dgm:pt>
    <dgm:pt modelId="{7BB1BE34-ED2A-404E-B666-E504167DFF4E}" type="sibTrans" cxnId="{9ABCBED7-8B8A-457F-8D7C-E05442C72E3C}">
      <dgm:prSet/>
      <dgm:spPr/>
      <dgm:t>
        <a:bodyPr/>
        <a:lstStyle/>
        <a:p>
          <a:endParaRPr lang="en-US"/>
        </a:p>
      </dgm:t>
    </dgm:pt>
    <dgm:pt modelId="{A89A5971-0F6A-40CF-8E0A-01FD3A89462E}">
      <dgm:prSet/>
      <dgm:spPr/>
      <dgm:t>
        <a:bodyPr/>
        <a:lstStyle/>
        <a:p>
          <a:r>
            <a:rPr lang="en-US" b="0" i="0" dirty="0"/>
            <a:t>Recommending to hire full time Special Education Director</a:t>
          </a:r>
          <a:endParaRPr lang="en-US" dirty="0"/>
        </a:p>
      </dgm:t>
    </dgm:pt>
    <dgm:pt modelId="{E36211C9-7DDB-4CA0-85F1-FAFFA30333C9}" type="parTrans" cxnId="{97A1E747-64E5-4035-A578-BC9E0A88116F}">
      <dgm:prSet/>
      <dgm:spPr/>
      <dgm:t>
        <a:bodyPr/>
        <a:lstStyle/>
        <a:p>
          <a:endParaRPr lang="en-US"/>
        </a:p>
      </dgm:t>
    </dgm:pt>
    <dgm:pt modelId="{EAA8B1B9-F93F-43CB-B1A4-61E85DF7903E}" type="sibTrans" cxnId="{97A1E747-64E5-4035-A578-BC9E0A88116F}">
      <dgm:prSet/>
      <dgm:spPr/>
      <dgm:t>
        <a:bodyPr/>
        <a:lstStyle/>
        <a:p>
          <a:endParaRPr lang="en-US"/>
        </a:p>
      </dgm:t>
    </dgm:pt>
    <dgm:pt modelId="{F353BA51-0CB6-4DB7-B23B-530CF39EFD7F}">
      <dgm:prSet/>
      <dgm:spPr/>
      <dgm:t>
        <a:bodyPr/>
        <a:lstStyle/>
        <a:p>
          <a:r>
            <a:rPr lang="en-US" b="0" i="0" dirty="0"/>
            <a:t>1 Secretary</a:t>
          </a:r>
          <a:endParaRPr lang="en-US" dirty="0"/>
        </a:p>
      </dgm:t>
    </dgm:pt>
    <dgm:pt modelId="{2ED7AC63-96EB-4CAA-B5A8-0784DF6F3664}" type="parTrans" cxnId="{C670F780-0E9F-4044-9324-C58B58416F48}">
      <dgm:prSet/>
      <dgm:spPr/>
      <dgm:t>
        <a:bodyPr/>
        <a:lstStyle/>
        <a:p>
          <a:endParaRPr lang="en-US"/>
        </a:p>
      </dgm:t>
    </dgm:pt>
    <dgm:pt modelId="{19C8DB5B-8FC2-4BC9-AD35-21F7B12A0B9A}" type="sibTrans" cxnId="{C670F780-0E9F-4044-9324-C58B58416F48}">
      <dgm:prSet/>
      <dgm:spPr/>
      <dgm:t>
        <a:bodyPr/>
        <a:lstStyle/>
        <a:p>
          <a:endParaRPr lang="en-US"/>
        </a:p>
      </dgm:t>
    </dgm:pt>
    <dgm:pt modelId="{1C03D62E-BB22-40C8-AB74-A93BB18622DA}">
      <dgm:prSet/>
      <dgm:spPr/>
      <dgm:t>
        <a:bodyPr/>
        <a:lstStyle/>
        <a:p>
          <a:r>
            <a:rPr lang="en-US" b="0" i="0" dirty="0"/>
            <a:t>7 Special Education Teachers </a:t>
          </a:r>
          <a:endParaRPr lang="en-US" dirty="0"/>
        </a:p>
      </dgm:t>
    </dgm:pt>
    <dgm:pt modelId="{F6ABCD46-3A07-4F60-A95C-725E61F00FE2}" type="parTrans" cxnId="{A6EB7AC1-47CF-4826-ACE3-B569A63DA5B1}">
      <dgm:prSet/>
      <dgm:spPr/>
      <dgm:t>
        <a:bodyPr/>
        <a:lstStyle/>
        <a:p>
          <a:endParaRPr lang="en-US"/>
        </a:p>
      </dgm:t>
    </dgm:pt>
    <dgm:pt modelId="{FC4E7A0F-5D1A-4AFC-A34F-C1AC2860102E}" type="sibTrans" cxnId="{A6EB7AC1-47CF-4826-ACE3-B569A63DA5B1}">
      <dgm:prSet/>
      <dgm:spPr/>
      <dgm:t>
        <a:bodyPr/>
        <a:lstStyle/>
        <a:p>
          <a:endParaRPr lang="en-US"/>
        </a:p>
      </dgm:t>
    </dgm:pt>
    <dgm:pt modelId="{9D00E150-75E2-46AC-A956-0F42BABF66EC}">
      <dgm:prSet/>
      <dgm:spPr/>
      <dgm:t>
        <a:bodyPr/>
        <a:lstStyle/>
        <a:p>
          <a:r>
            <a:rPr lang="en-US" b="0" i="0" dirty="0"/>
            <a:t>3 Self Contained Teachers </a:t>
          </a:r>
          <a:endParaRPr lang="en-US" dirty="0"/>
        </a:p>
      </dgm:t>
    </dgm:pt>
    <dgm:pt modelId="{108F1415-46CA-4794-BC9F-C5CC2EEAD813}" type="parTrans" cxnId="{B610D1DD-2E25-4D62-BA0B-A3A3D90579C0}">
      <dgm:prSet/>
      <dgm:spPr/>
      <dgm:t>
        <a:bodyPr/>
        <a:lstStyle/>
        <a:p>
          <a:endParaRPr lang="en-US"/>
        </a:p>
      </dgm:t>
    </dgm:pt>
    <dgm:pt modelId="{3AC946E7-5939-472F-8BEF-4FDA1FD1BEF5}" type="sibTrans" cxnId="{B610D1DD-2E25-4D62-BA0B-A3A3D90579C0}">
      <dgm:prSet/>
      <dgm:spPr/>
      <dgm:t>
        <a:bodyPr/>
        <a:lstStyle/>
        <a:p>
          <a:endParaRPr lang="en-US"/>
        </a:p>
      </dgm:t>
    </dgm:pt>
    <dgm:pt modelId="{0279FE00-E5A0-4363-B920-1F3A128FF3AD}">
      <dgm:prSet/>
      <dgm:spPr/>
      <dgm:t>
        <a:bodyPr/>
        <a:lstStyle/>
        <a:p>
          <a:r>
            <a:rPr lang="en-US" b="0" i="0"/>
            <a:t>7 Aides  &amp; 1 Teacher Assistant</a:t>
          </a:r>
          <a:endParaRPr lang="en-US"/>
        </a:p>
      </dgm:t>
    </dgm:pt>
    <dgm:pt modelId="{CF55E4C0-D031-42A0-B547-59D80650C9AC}" type="parTrans" cxnId="{AE3F5302-0FFC-4B7A-A5B9-12A3E75E1D8C}">
      <dgm:prSet/>
      <dgm:spPr/>
      <dgm:t>
        <a:bodyPr/>
        <a:lstStyle/>
        <a:p>
          <a:endParaRPr lang="en-US"/>
        </a:p>
      </dgm:t>
    </dgm:pt>
    <dgm:pt modelId="{91536FEE-99FB-48D8-853A-9CEBE6178C40}" type="sibTrans" cxnId="{AE3F5302-0FFC-4B7A-A5B9-12A3E75E1D8C}">
      <dgm:prSet/>
      <dgm:spPr/>
      <dgm:t>
        <a:bodyPr/>
        <a:lstStyle/>
        <a:p>
          <a:endParaRPr lang="en-US"/>
        </a:p>
      </dgm:t>
    </dgm:pt>
    <dgm:pt modelId="{6C41B71E-39DD-4D49-9871-E4C5DBD5CE71}">
      <dgm:prSet/>
      <dgm:spPr/>
      <dgm:t>
        <a:bodyPr/>
        <a:lstStyle/>
        <a:p>
          <a:r>
            <a:rPr lang="en-US" b="0" i="0" dirty="0"/>
            <a:t>OT/PT and Speech Services through Advanced Therapy</a:t>
          </a:r>
          <a:endParaRPr lang="en-US" dirty="0"/>
        </a:p>
      </dgm:t>
    </dgm:pt>
    <dgm:pt modelId="{F8E52DA1-09A1-4790-8ECB-E02E8063E85C}" type="parTrans" cxnId="{AFB94301-F994-4700-8C2E-20E3BA8AF7C8}">
      <dgm:prSet/>
      <dgm:spPr/>
      <dgm:t>
        <a:bodyPr/>
        <a:lstStyle/>
        <a:p>
          <a:endParaRPr lang="en-US"/>
        </a:p>
      </dgm:t>
    </dgm:pt>
    <dgm:pt modelId="{57F7D9E7-E278-4045-A99B-8204A953B84D}" type="sibTrans" cxnId="{AFB94301-F994-4700-8C2E-20E3BA8AF7C8}">
      <dgm:prSet/>
      <dgm:spPr/>
      <dgm:t>
        <a:bodyPr/>
        <a:lstStyle/>
        <a:p>
          <a:endParaRPr lang="en-US"/>
        </a:p>
      </dgm:t>
    </dgm:pt>
    <dgm:pt modelId="{57CE7A78-A35B-4AAB-9F6A-F227BCC1C4AB}">
      <dgm:prSet/>
      <dgm:spPr/>
      <dgm:t>
        <a:bodyPr/>
        <a:lstStyle/>
        <a:p>
          <a:r>
            <a:rPr lang="en-US" b="0" i="0" dirty="0"/>
            <a:t>ELL Teacher through Questar </a:t>
          </a:r>
          <a:r>
            <a:rPr lang="en-US" b="0" i="0" dirty="0" err="1"/>
            <a:t>Boces</a:t>
          </a:r>
          <a:endParaRPr lang="en-US" dirty="0"/>
        </a:p>
      </dgm:t>
    </dgm:pt>
    <dgm:pt modelId="{D4FEE15F-9490-4657-8272-1DE584EF788B}" type="parTrans" cxnId="{B64E3940-6334-4601-B318-AE5AE19939D8}">
      <dgm:prSet/>
      <dgm:spPr/>
      <dgm:t>
        <a:bodyPr/>
        <a:lstStyle/>
        <a:p>
          <a:endParaRPr lang="en-US"/>
        </a:p>
      </dgm:t>
    </dgm:pt>
    <dgm:pt modelId="{6B384F75-3686-494B-981C-14883564B6F0}" type="sibTrans" cxnId="{B64E3940-6334-4601-B318-AE5AE19939D8}">
      <dgm:prSet/>
      <dgm:spPr/>
      <dgm:t>
        <a:bodyPr/>
        <a:lstStyle/>
        <a:p>
          <a:endParaRPr lang="en-US"/>
        </a:p>
      </dgm:t>
    </dgm:pt>
    <dgm:pt modelId="{8CBBADD6-A7D8-4265-A881-AA77CFC0164C}" type="pres">
      <dgm:prSet presAssocID="{B8131206-6179-4798-968D-2E4574D58CAD}" presName="Name0" presStyleCnt="0">
        <dgm:presLayoutVars>
          <dgm:dir/>
          <dgm:resizeHandles val="exact"/>
        </dgm:presLayoutVars>
      </dgm:prSet>
      <dgm:spPr/>
    </dgm:pt>
    <dgm:pt modelId="{320193DD-764C-4B63-BA27-4EE7786E4BF3}" type="pres">
      <dgm:prSet presAssocID="{B8131206-6179-4798-968D-2E4574D58CAD}" presName="cycle" presStyleCnt="0"/>
      <dgm:spPr/>
    </dgm:pt>
    <dgm:pt modelId="{67F18F97-3B3B-4F11-97CA-E2960AA39CF0}" type="pres">
      <dgm:prSet presAssocID="{100F0FE8-2B7A-450F-ACAB-00F983822F75}" presName="nodeFirstNode" presStyleLbl="node1" presStyleIdx="0" presStyleCnt="9">
        <dgm:presLayoutVars>
          <dgm:bulletEnabled val="1"/>
        </dgm:presLayoutVars>
      </dgm:prSet>
      <dgm:spPr/>
    </dgm:pt>
    <dgm:pt modelId="{E4508A12-BCEB-4CA6-9F9A-4412205BE68A}" type="pres">
      <dgm:prSet presAssocID="{BA8BEA61-63FA-4A9C-A048-482434CC14D2}" presName="sibTransFirstNode" presStyleLbl="bgShp" presStyleIdx="0" presStyleCnt="1"/>
      <dgm:spPr/>
    </dgm:pt>
    <dgm:pt modelId="{0991F385-B03B-433B-9100-71BBC664D437}" type="pres">
      <dgm:prSet presAssocID="{887174C5-F7E2-4B86-8E0C-FA2CE2C565D9}" presName="nodeFollowingNodes" presStyleLbl="node1" presStyleIdx="1" presStyleCnt="9">
        <dgm:presLayoutVars>
          <dgm:bulletEnabled val="1"/>
        </dgm:presLayoutVars>
      </dgm:prSet>
      <dgm:spPr/>
    </dgm:pt>
    <dgm:pt modelId="{E38165CB-9A76-4DFF-9386-F261A8B1364C}" type="pres">
      <dgm:prSet presAssocID="{A89A5971-0F6A-40CF-8E0A-01FD3A89462E}" presName="nodeFollowingNodes" presStyleLbl="node1" presStyleIdx="2" presStyleCnt="9">
        <dgm:presLayoutVars>
          <dgm:bulletEnabled val="1"/>
        </dgm:presLayoutVars>
      </dgm:prSet>
      <dgm:spPr/>
    </dgm:pt>
    <dgm:pt modelId="{2AB3F159-1BD4-416B-A47D-8EE80CDE9048}" type="pres">
      <dgm:prSet presAssocID="{F353BA51-0CB6-4DB7-B23B-530CF39EFD7F}" presName="nodeFollowingNodes" presStyleLbl="node1" presStyleIdx="3" presStyleCnt="9">
        <dgm:presLayoutVars>
          <dgm:bulletEnabled val="1"/>
        </dgm:presLayoutVars>
      </dgm:prSet>
      <dgm:spPr/>
    </dgm:pt>
    <dgm:pt modelId="{A0173446-355E-475C-924A-AD8A3EA5A679}" type="pres">
      <dgm:prSet presAssocID="{1C03D62E-BB22-40C8-AB74-A93BB18622DA}" presName="nodeFollowingNodes" presStyleLbl="node1" presStyleIdx="4" presStyleCnt="9">
        <dgm:presLayoutVars>
          <dgm:bulletEnabled val="1"/>
        </dgm:presLayoutVars>
      </dgm:prSet>
      <dgm:spPr/>
    </dgm:pt>
    <dgm:pt modelId="{F7CD4988-3354-459A-9FD6-43462904ABCB}" type="pres">
      <dgm:prSet presAssocID="{9D00E150-75E2-46AC-A956-0F42BABF66EC}" presName="nodeFollowingNodes" presStyleLbl="node1" presStyleIdx="5" presStyleCnt="9">
        <dgm:presLayoutVars>
          <dgm:bulletEnabled val="1"/>
        </dgm:presLayoutVars>
      </dgm:prSet>
      <dgm:spPr/>
    </dgm:pt>
    <dgm:pt modelId="{5B0BDEDE-8C9E-4DF8-BCB9-280504B0A32B}" type="pres">
      <dgm:prSet presAssocID="{0279FE00-E5A0-4363-B920-1F3A128FF3AD}" presName="nodeFollowingNodes" presStyleLbl="node1" presStyleIdx="6" presStyleCnt="9">
        <dgm:presLayoutVars>
          <dgm:bulletEnabled val="1"/>
        </dgm:presLayoutVars>
      </dgm:prSet>
      <dgm:spPr/>
    </dgm:pt>
    <dgm:pt modelId="{0A5E58A6-0FC5-4528-BCD7-0F3A961BA735}" type="pres">
      <dgm:prSet presAssocID="{6C41B71E-39DD-4D49-9871-E4C5DBD5CE71}" presName="nodeFollowingNodes" presStyleLbl="node1" presStyleIdx="7" presStyleCnt="9">
        <dgm:presLayoutVars>
          <dgm:bulletEnabled val="1"/>
        </dgm:presLayoutVars>
      </dgm:prSet>
      <dgm:spPr/>
    </dgm:pt>
    <dgm:pt modelId="{77BEB9B6-2D68-496E-886B-5A9FC9B509D8}" type="pres">
      <dgm:prSet presAssocID="{57CE7A78-A35B-4AAB-9F6A-F227BCC1C4AB}" presName="nodeFollowingNodes" presStyleLbl="node1" presStyleIdx="8" presStyleCnt="9">
        <dgm:presLayoutVars>
          <dgm:bulletEnabled val="1"/>
        </dgm:presLayoutVars>
      </dgm:prSet>
      <dgm:spPr/>
    </dgm:pt>
  </dgm:ptLst>
  <dgm:cxnLst>
    <dgm:cxn modelId="{AFB94301-F994-4700-8C2E-20E3BA8AF7C8}" srcId="{B8131206-6179-4798-968D-2E4574D58CAD}" destId="{6C41B71E-39DD-4D49-9871-E4C5DBD5CE71}" srcOrd="7" destOrd="0" parTransId="{F8E52DA1-09A1-4790-8ECB-E02E8063E85C}" sibTransId="{57F7D9E7-E278-4045-A99B-8204A953B84D}"/>
    <dgm:cxn modelId="{AE3F5302-0FFC-4B7A-A5B9-12A3E75E1D8C}" srcId="{B8131206-6179-4798-968D-2E4574D58CAD}" destId="{0279FE00-E5A0-4363-B920-1F3A128FF3AD}" srcOrd="6" destOrd="0" parTransId="{CF55E4C0-D031-42A0-B547-59D80650C9AC}" sibTransId="{91536FEE-99FB-48D8-853A-9CEBE6178C40}"/>
    <dgm:cxn modelId="{AF0F9B0A-2573-4BA7-AAB0-B62B3B616978}" type="presOf" srcId="{887174C5-F7E2-4B86-8E0C-FA2CE2C565D9}" destId="{0991F385-B03B-433B-9100-71BBC664D437}" srcOrd="0" destOrd="0" presId="urn:microsoft.com/office/officeart/2005/8/layout/cycle3"/>
    <dgm:cxn modelId="{D094F311-1E6C-4E7D-9B0F-6239A5601DB3}" type="presOf" srcId="{F353BA51-0CB6-4DB7-B23B-530CF39EFD7F}" destId="{2AB3F159-1BD4-416B-A47D-8EE80CDE9048}" srcOrd="0" destOrd="0" presId="urn:microsoft.com/office/officeart/2005/8/layout/cycle3"/>
    <dgm:cxn modelId="{6B6C3A1F-F33A-4F6F-A7D4-36CD5926A01F}" type="presOf" srcId="{B8131206-6179-4798-968D-2E4574D58CAD}" destId="{8CBBADD6-A7D8-4265-A881-AA77CFC0164C}" srcOrd="0" destOrd="0" presId="urn:microsoft.com/office/officeart/2005/8/layout/cycle3"/>
    <dgm:cxn modelId="{B64E3940-6334-4601-B318-AE5AE19939D8}" srcId="{B8131206-6179-4798-968D-2E4574D58CAD}" destId="{57CE7A78-A35B-4AAB-9F6A-F227BCC1C4AB}" srcOrd="8" destOrd="0" parTransId="{D4FEE15F-9490-4657-8272-1DE584EF788B}" sibTransId="{6B384F75-3686-494B-981C-14883564B6F0}"/>
    <dgm:cxn modelId="{90143047-2EBA-40E5-BE69-64411218D47C}" type="presOf" srcId="{6C41B71E-39DD-4D49-9871-E4C5DBD5CE71}" destId="{0A5E58A6-0FC5-4528-BCD7-0F3A961BA735}" srcOrd="0" destOrd="0" presId="urn:microsoft.com/office/officeart/2005/8/layout/cycle3"/>
    <dgm:cxn modelId="{97A1E747-64E5-4035-A578-BC9E0A88116F}" srcId="{B8131206-6179-4798-968D-2E4574D58CAD}" destId="{A89A5971-0F6A-40CF-8E0A-01FD3A89462E}" srcOrd="2" destOrd="0" parTransId="{E36211C9-7DDB-4CA0-85F1-FAFFA30333C9}" sibTransId="{EAA8B1B9-F93F-43CB-B1A4-61E85DF7903E}"/>
    <dgm:cxn modelId="{EDA53A6E-9FEE-4476-B430-EB2DB503A14C}" type="presOf" srcId="{0279FE00-E5A0-4363-B920-1F3A128FF3AD}" destId="{5B0BDEDE-8C9E-4DF8-BCB9-280504B0A32B}" srcOrd="0" destOrd="0" presId="urn:microsoft.com/office/officeart/2005/8/layout/cycle3"/>
    <dgm:cxn modelId="{03235955-7172-44EC-85F9-84B93977D110}" type="presOf" srcId="{57CE7A78-A35B-4AAB-9F6A-F227BCC1C4AB}" destId="{77BEB9B6-2D68-496E-886B-5A9FC9B509D8}" srcOrd="0" destOrd="0" presId="urn:microsoft.com/office/officeart/2005/8/layout/cycle3"/>
    <dgm:cxn modelId="{C670F780-0E9F-4044-9324-C58B58416F48}" srcId="{B8131206-6179-4798-968D-2E4574D58CAD}" destId="{F353BA51-0CB6-4DB7-B23B-530CF39EFD7F}" srcOrd="3" destOrd="0" parTransId="{2ED7AC63-96EB-4CAA-B5A8-0784DF6F3664}" sibTransId="{19C8DB5B-8FC2-4BC9-AD35-21F7B12A0B9A}"/>
    <dgm:cxn modelId="{24CC838D-4752-4122-B5BE-446FD9741162}" type="presOf" srcId="{100F0FE8-2B7A-450F-ACAB-00F983822F75}" destId="{67F18F97-3B3B-4F11-97CA-E2960AA39CF0}" srcOrd="0" destOrd="0" presId="urn:microsoft.com/office/officeart/2005/8/layout/cycle3"/>
    <dgm:cxn modelId="{3D232E91-3D3B-4854-93E1-3D17D4476124}" srcId="{B8131206-6179-4798-968D-2E4574D58CAD}" destId="{100F0FE8-2B7A-450F-ACAB-00F983822F75}" srcOrd="0" destOrd="0" parTransId="{EFA48B5E-A764-4506-8A92-C25D1BCF08A9}" sibTransId="{BA8BEA61-63FA-4A9C-A048-482434CC14D2}"/>
    <dgm:cxn modelId="{EBC3BEA2-96C8-4C3D-AE3C-DA0D9EAC83E7}" type="presOf" srcId="{A89A5971-0F6A-40CF-8E0A-01FD3A89462E}" destId="{E38165CB-9A76-4DFF-9386-F261A8B1364C}" srcOrd="0" destOrd="0" presId="urn:microsoft.com/office/officeart/2005/8/layout/cycle3"/>
    <dgm:cxn modelId="{75DC27B3-5D7F-47CB-9129-6FC0E9DAE5E6}" type="presOf" srcId="{1C03D62E-BB22-40C8-AB74-A93BB18622DA}" destId="{A0173446-355E-475C-924A-AD8A3EA5A679}" srcOrd="0" destOrd="0" presId="urn:microsoft.com/office/officeart/2005/8/layout/cycle3"/>
    <dgm:cxn modelId="{A1B454BD-9261-4031-98E5-63419218B136}" type="presOf" srcId="{9D00E150-75E2-46AC-A956-0F42BABF66EC}" destId="{F7CD4988-3354-459A-9FD6-43462904ABCB}" srcOrd="0" destOrd="0" presId="urn:microsoft.com/office/officeart/2005/8/layout/cycle3"/>
    <dgm:cxn modelId="{A6EB7AC1-47CF-4826-ACE3-B569A63DA5B1}" srcId="{B8131206-6179-4798-968D-2E4574D58CAD}" destId="{1C03D62E-BB22-40C8-AB74-A93BB18622DA}" srcOrd="4" destOrd="0" parTransId="{F6ABCD46-3A07-4F60-A95C-725E61F00FE2}" sibTransId="{FC4E7A0F-5D1A-4AFC-A34F-C1AC2860102E}"/>
    <dgm:cxn modelId="{9ABCBED7-8B8A-457F-8D7C-E05442C72E3C}" srcId="{B8131206-6179-4798-968D-2E4574D58CAD}" destId="{887174C5-F7E2-4B86-8E0C-FA2CE2C565D9}" srcOrd="1" destOrd="0" parTransId="{4E353D40-15D4-416C-A0ED-7EEE0F44D5FF}" sibTransId="{7BB1BE34-ED2A-404E-B666-E504167DFF4E}"/>
    <dgm:cxn modelId="{B610D1DD-2E25-4D62-BA0B-A3A3D90579C0}" srcId="{B8131206-6179-4798-968D-2E4574D58CAD}" destId="{9D00E150-75E2-46AC-A956-0F42BABF66EC}" srcOrd="5" destOrd="0" parTransId="{108F1415-46CA-4794-BC9F-C5CC2EEAD813}" sibTransId="{3AC946E7-5939-472F-8BEF-4FDA1FD1BEF5}"/>
    <dgm:cxn modelId="{A96C7FED-7D1F-463C-B617-A7B555AB0149}" type="presOf" srcId="{BA8BEA61-63FA-4A9C-A048-482434CC14D2}" destId="{E4508A12-BCEB-4CA6-9F9A-4412205BE68A}" srcOrd="0" destOrd="0" presId="urn:microsoft.com/office/officeart/2005/8/layout/cycle3"/>
    <dgm:cxn modelId="{6309BAB2-744A-4CA7-A9F0-52B5FE18FC64}" type="presParOf" srcId="{8CBBADD6-A7D8-4265-A881-AA77CFC0164C}" destId="{320193DD-764C-4B63-BA27-4EE7786E4BF3}" srcOrd="0" destOrd="0" presId="urn:microsoft.com/office/officeart/2005/8/layout/cycle3"/>
    <dgm:cxn modelId="{4D209607-D80A-4CA7-A9F7-CEAF68B8BC0C}" type="presParOf" srcId="{320193DD-764C-4B63-BA27-4EE7786E4BF3}" destId="{67F18F97-3B3B-4F11-97CA-E2960AA39CF0}" srcOrd="0" destOrd="0" presId="urn:microsoft.com/office/officeart/2005/8/layout/cycle3"/>
    <dgm:cxn modelId="{35BADF61-0613-4B00-A211-AC7CBAF5D685}" type="presParOf" srcId="{320193DD-764C-4B63-BA27-4EE7786E4BF3}" destId="{E4508A12-BCEB-4CA6-9F9A-4412205BE68A}" srcOrd="1" destOrd="0" presId="urn:microsoft.com/office/officeart/2005/8/layout/cycle3"/>
    <dgm:cxn modelId="{999EA090-25AD-40D6-BD7F-552C956A00FE}" type="presParOf" srcId="{320193DD-764C-4B63-BA27-4EE7786E4BF3}" destId="{0991F385-B03B-433B-9100-71BBC664D437}" srcOrd="2" destOrd="0" presId="urn:microsoft.com/office/officeart/2005/8/layout/cycle3"/>
    <dgm:cxn modelId="{00ACD1E9-EBDA-4C2B-B754-8B7C571676B9}" type="presParOf" srcId="{320193DD-764C-4B63-BA27-4EE7786E4BF3}" destId="{E38165CB-9A76-4DFF-9386-F261A8B1364C}" srcOrd="3" destOrd="0" presId="urn:microsoft.com/office/officeart/2005/8/layout/cycle3"/>
    <dgm:cxn modelId="{A786DF60-60E5-47E5-86B8-D99A599FF759}" type="presParOf" srcId="{320193DD-764C-4B63-BA27-4EE7786E4BF3}" destId="{2AB3F159-1BD4-416B-A47D-8EE80CDE9048}" srcOrd="4" destOrd="0" presId="urn:microsoft.com/office/officeart/2005/8/layout/cycle3"/>
    <dgm:cxn modelId="{0AF17259-525F-447E-8E7E-54C92873DBF9}" type="presParOf" srcId="{320193DD-764C-4B63-BA27-4EE7786E4BF3}" destId="{A0173446-355E-475C-924A-AD8A3EA5A679}" srcOrd="5" destOrd="0" presId="urn:microsoft.com/office/officeart/2005/8/layout/cycle3"/>
    <dgm:cxn modelId="{DCD48065-0FC5-41D1-AF74-AD37DADFB4D7}" type="presParOf" srcId="{320193DD-764C-4B63-BA27-4EE7786E4BF3}" destId="{F7CD4988-3354-459A-9FD6-43462904ABCB}" srcOrd="6" destOrd="0" presId="urn:microsoft.com/office/officeart/2005/8/layout/cycle3"/>
    <dgm:cxn modelId="{55D777EB-A806-4B51-8E9E-9438F9A6675A}" type="presParOf" srcId="{320193DD-764C-4B63-BA27-4EE7786E4BF3}" destId="{5B0BDEDE-8C9E-4DF8-BCB9-280504B0A32B}" srcOrd="7" destOrd="0" presId="urn:microsoft.com/office/officeart/2005/8/layout/cycle3"/>
    <dgm:cxn modelId="{1D5F31FB-61D2-4F5A-BDD8-EDE595B925EF}" type="presParOf" srcId="{320193DD-764C-4B63-BA27-4EE7786E4BF3}" destId="{0A5E58A6-0FC5-4528-BCD7-0F3A961BA735}" srcOrd="8" destOrd="0" presId="urn:microsoft.com/office/officeart/2005/8/layout/cycle3"/>
    <dgm:cxn modelId="{3A67DFD2-E1EF-4D8C-8AFD-C353F2EEA319}" type="presParOf" srcId="{320193DD-764C-4B63-BA27-4EE7786E4BF3}" destId="{77BEB9B6-2D68-496E-886B-5A9FC9B509D8}" srcOrd="9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B7432A-C4B4-45EB-81C6-BD0C732B9552}">
      <dsp:nvSpPr>
        <dsp:cNvPr id="0" name=""/>
        <dsp:cNvSpPr/>
      </dsp:nvSpPr>
      <dsp:spPr>
        <a:xfrm>
          <a:off x="0" y="133159"/>
          <a:ext cx="3143249" cy="18859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ENL: Planning services for 5 WBH students through Questar and 4 MS/HS students through a combination of in-house and Questar services. Estimated Questar cost: $150,000</a:t>
          </a:r>
        </a:p>
      </dsp:txBody>
      <dsp:txXfrm>
        <a:off x="0" y="133159"/>
        <a:ext cx="3143249" cy="1885950"/>
      </dsp:txXfrm>
    </dsp:sp>
    <dsp:sp modelId="{042F751C-854A-4F31-B20C-2D6D3366C111}">
      <dsp:nvSpPr>
        <dsp:cNvPr id="0" name=""/>
        <dsp:cNvSpPr/>
      </dsp:nvSpPr>
      <dsp:spPr>
        <a:xfrm>
          <a:off x="3457575" y="133159"/>
          <a:ext cx="3143249" cy="18859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Literacy program</a:t>
          </a:r>
        </a:p>
      </dsp:txBody>
      <dsp:txXfrm>
        <a:off x="3457575" y="133159"/>
        <a:ext cx="3143249" cy="1885950"/>
      </dsp:txXfrm>
    </dsp:sp>
    <dsp:sp modelId="{3DA102C4-4616-447C-BB80-B26460DA12A2}">
      <dsp:nvSpPr>
        <dsp:cNvPr id="0" name=""/>
        <dsp:cNvSpPr/>
      </dsp:nvSpPr>
      <dsp:spPr>
        <a:xfrm>
          <a:off x="6915149" y="133159"/>
          <a:ext cx="3143249" cy="18859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Two teaching positions will be eliminated through attrition by combining class sections at WBH. </a:t>
          </a:r>
        </a:p>
      </dsp:txBody>
      <dsp:txXfrm>
        <a:off x="6915149" y="133159"/>
        <a:ext cx="3143249" cy="1885950"/>
      </dsp:txXfrm>
    </dsp:sp>
    <dsp:sp modelId="{9198E2EA-4147-438E-8E6D-2A9616E1394A}">
      <dsp:nvSpPr>
        <dsp:cNvPr id="0" name=""/>
        <dsp:cNvSpPr/>
      </dsp:nvSpPr>
      <dsp:spPr>
        <a:xfrm>
          <a:off x="0" y="2333434"/>
          <a:ext cx="3143249" cy="18859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School Resource Officer Salary-$60,000 ( $10,000 increase from 25-26)</a:t>
          </a:r>
        </a:p>
      </dsp:txBody>
      <dsp:txXfrm>
        <a:off x="0" y="2333434"/>
        <a:ext cx="3143249" cy="1885950"/>
      </dsp:txXfrm>
    </dsp:sp>
    <dsp:sp modelId="{62BBE0F2-2199-47AA-A4C8-E5431EB2E7CF}">
      <dsp:nvSpPr>
        <dsp:cNvPr id="0" name=""/>
        <dsp:cNvSpPr/>
      </dsp:nvSpPr>
      <dsp:spPr>
        <a:xfrm>
          <a:off x="3457575" y="2333434"/>
          <a:ext cx="3143249" cy="18859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Budgeting for additional sub coverage</a:t>
          </a:r>
        </a:p>
      </dsp:txBody>
      <dsp:txXfrm>
        <a:off x="3457575" y="2333434"/>
        <a:ext cx="3143249" cy="1885950"/>
      </dsp:txXfrm>
    </dsp:sp>
    <dsp:sp modelId="{D5759BB2-35A0-4844-A49A-D2179481EB8C}">
      <dsp:nvSpPr>
        <dsp:cNvPr id="0" name=""/>
        <dsp:cNvSpPr/>
      </dsp:nvSpPr>
      <dsp:spPr>
        <a:xfrm>
          <a:off x="6915149" y="2333434"/>
          <a:ext cx="3143249" cy="18859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Retirement incentive payouts and Retiree insurance will be additions to the budget</a:t>
          </a:r>
        </a:p>
      </dsp:txBody>
      <dsp:txXfrm>
        <a:off x="6915149" y="2333434"/>
        <a:ext cx="3143249" cy="18859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508A12-BCEB-4CA6-9F9A-4412205BE68A}">
      <dsp:nvSpPr>
        <dsp:cNvPr id="0" name=""/>
        <dsp:cNvSpPr/>
      </dsp:nvSpPr>
      <dsp:spPr>
        <a:xfrm>
          <a:off x="2757647" y="-48243"/>
          <a:ext cx="4543105" cy="4543105"/>
        </a:xfrm>
        <a:prstGeom prst="circularArrow">
          <a:avLst>
            <a:gd name="adj1" fmla="val 5544"/>
            <a:gd name="adj2" fmla="val 330680"/>
            <a:gd name="adj3" fmla="val 14743474"/>
            <a:gd name="adj4" fmla="val 16820968"/>
            <a:gd name="adj5" fmla="val 5757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F18F97-3B3B-4F11-97CA-E2960AA39CF0}">
      <dsp:nvSpPr>
        <dsp:cNvPr id="0" name=""/>
        <dsp:cNvSpPr/>
      </dsp:nvSpPr>
      <dsp:spPr>
        <a:xfrm>
          <a:off x="4437384" y="1424"/>
          <a:ext cx="1183630" cy="59181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i="0" kern="1200"/>
            <a:t>1 Guidance Counselor</a:t>
          </a:r>
          <a:endParaRPr lang="en-US" sz="900" kern="1200"/>
        </a:p>
      </dsp:txBody>
      <dsp:txXfrm>
        <a:off x="4466274" y="30314"/>
        <a:ext cx="1125850" cy="534035"/>
      </dsp:txXfrm>
    </dsp:sp>
    <dsp:sp modelId="{0991F385-B03B-433B-9100-71BBC664D437}">
      <dsp:nvSpPr>
        <dsp:cNvPr id="0" name=""/>
        <dsp:cNvSpPr/>
      </dsp:nvSpPr>
      <dsp:spPr>
        <a:xfrm>
          <a:off x="5682694" y="454680"/>
          <a:ext cx="1183630" cy="59181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i="0" kern="1200" dirty="0"/>
            <a:t>3 Psychologists</a:t>
          </a:r>
          <a:endParaRPr lang="en-US" sz="900" kern="1200" dirty="0"/>
        </a:p>
      </dsp:txBody>
      <dsp:txXfrm>
        <a:off x="5711584" y="483570"/>
        <a:ext cx="1125850" cy="534035"/>
      </dsp:txXfrm>
    </dsp:sp>
    <dsp:sp modelId="{E38165CB-9A76-4DFF-9386-F261A8B1364C}">
      <dsp:nvSpPr>
        <dsp:cNvPr id="0" name=""/>
        <dsp:cNvSpPr/>
      </dsp:nvSpPr>
      <dsp:spPr>
        <a:xfrm>
          <a:off x="6345310" y="1602364"/>
          <a:ext cx="1183630" cy="59181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i="0" kern="1200" dirty="0"/>
            <a:t>Recommending to hire full time Special Education Director</a:t>
          </a:r>
          <a:endParaRPr lang="en-US" sz="900" kern="1200" dirty="0"/>
        </a:p>
      </dsp:txBody>
      <dsp:txXfrm>
        <a:off x="6374200" y="1631254"/>
        <a:ext cx="1125850" cy="534035"/>
      </dsp:txXfrm>
    </dsp:sp>
    <dsp:sp modelId="{2AB3F159-1BD4-416B-A47D-8EE80CDE9048}">
      <dsp:nvSpPr>
        <dsp:cNvPr id="0" name=""/>
        <dsp:cNvSpPr/>
      </dsp:nvSpPr>
      <dsp:spPr>
        <a:xfrm>
          <a:off x="6115186" y="2907462"/>
          <a:ext cx="1183630" cy="59181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i="0" kern="1200" dirty="0"/>
            <a:t>1 Secretary</a:t>
          </a:r>
          <a:endParaRPr lang="en-US" sz="900" kern="1200" dirty="0"/>
        </a:p>
      </dsp:txBody>
      <dsp:txXfrm>
        <a:off x="6144076" y="2936352"/>
        <a:ext cx="1125850" cy="534035"/>
      </dsp:txXfrm>
    </dsp:sp>
    <dsp:sp modelId="{A0173446-355E-475C-924A-AD8A3EA5A679}">
      <dsp:nvSpPr>
        <dsp:cNvPr id="0" name=""/>
        <dsp:cNvSpPr/>
      </dsp:nvSpPr>
      <dsp:spPr>
        <a:xfrm>
          <a:off x="5100000" y="3759304"/>
          <a:ext cx="1183630" cy="59181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i="0" kern="1200" dirty="0"/>
            <a:t>7 Special Education Teachers </a:t>
          </a:r>
          <a:endParaRPr lang="en-US" sz="900" kern="1200" dirty="0"/>
        </a:p>
      </dsp:txBody>
      <dsp:txXfrm>
        <a:off x="5128890" y="3788194"/>
        <a:ext cx="1125850" cy="534035"/>
      </dsp:txXfrm>
    </dsp:sp>
    <dsp:sp modelId="{F7CD4988-3354-459A-9FD6-43462904ABCB}">
      <dsp:nvSpPr>
        <dsp:cNvPr id="0" name=""/>
        <dsp:cNvSpPr/>
      </dsp:nvSpPr>
      <dsp:spPr>
        <a:xfrm>
          <a:off x="3774769" y="3759304"/>
          <a:ext cx="1183630" cy="59181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i="0" kern="1200" dirty="0"/>
            <a:t>3 Self Contained Teachers </a:t>
          </a:r>
          <a:endParaRPr lang="en-US" sz="900" kern="1200" dirty="0"/>
        </a:p>
      </dsp:txBody>
      <dsp:txXfrm>
        <a:off x="3803659" y="3788194"/>
        <a:ext cx="1125850" cy="534035"/>
      </dsp:txXfrm>
    </dsp:sp>
    <dsp:sp modelId="{5B0BDEDE-8C9E-4DF8-BCB9-280504B0A32B}">
      <dsp:nvSpPr>
        <dsp:cNvPr id="0" name=""/>
        <dsp:cNvSpPr/>
      </dsp:nvSpPr>
      <dsp:spPr>
        <a:xfrm>
          <a:off x="2759583" y="2907462"/>
          <a:ext cx="1183630" cy="59181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i="0" kern="1200"/>
            <a:t>7 Aides  &amp; 1 Teacher Assistant</a:t>
          </a:r>
          <a:endParaRPr lang="en-US" sz="900" kern="1200"/>
        </a:p>
      </dsp:txBody>
      <dsp:txXfrm>
        <a:off x="2788473" y="2936352"/>
        <a:ext cx="1125850" cy="534035"/>
      </dsp:txXfrm>
    </dsp:sp>
    <dsp:sp modelId="{0A5E58A6-0FC5-4528-BCD7-0F3A961BA735}">
      <dsp:nvSpPr>
        <dsp:cNvPr id="0" name=""/>
        <dsp:cNvSpPr/>
      </dsp:nvSpPr>
      <dsp:spPr>
        <a:xfrm>
          <a:off x="2529459" y="1602364"/>
          <a:ext cx="1183630" cy="59181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i="0" kern="1200" dirty="0"/>
            <a:t>OT/PT and Speech Services through Advanced Therapy</a:t>
          </a:r>
          <a:endParaRPr lang="en-US" sz="900" kern="1200" dirty="0"/>
        </a:p>
      </dsp:txBody>
      <dsp:txXfrm>
        <a:off x="2558349" y="1631254"/>
        <a:ext cx="1125850" cy="534035"/>
      </dsp:txXfrm>
    </dsp:sp>
    <dsp:sp modelId="{77BEB9B6-2D68-496E-886B-5A9FC9B509D8}">
      <dsp:nvSpPr>
        <dsp:cNvPr id="0" name=""/>
        <dsp:cNvSpPr/>
      </dsp:nvSpPr>
      <dsp:spPr>
        <a:xfrm>
          <a:off x="3192074" y="454680"/>
          <a:ext cx="1183630" cy="59181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i="0" kern="1200" dirty="0"/>
            <a:t>ELL Teacher through Questar </a:t>
          </a:r>
          <a:r>
            <a:rPr lang="en-US" sz="900" b="0" i="0" kern="1200" dirty="0" err="1"/>
            <a:t>Boces</a:t>
          </a:r>
          <a:endParaRPr lang="en-US" sz="900" kern="1200" dirty="0"/>
        </a:p>
      </dsp:txBody>
      <dsp:txXfrm>
        <a:off x="3220964" y="483570"/>
        <a:ext cx="1125850" cy="534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7913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92476" rIns="92476" bIns="92476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7913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87" name="Google Shape;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7913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6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93" name="Google Shape;19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7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99" name="Google Shape;19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8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05" name="Google Shape;20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9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11" name="Google Shape;21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7913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53" name="Google Shape;15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66" name="Google Shape;16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3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74" name="Google Shape;17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81" name="Google Shape;18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8492-5C7F-4BDF-BB8C-91807842F0A8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6EEB-2CBE-447C-8012-E1978D78633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414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8492-5C7F-4BDF-BB8C-91807842F0A8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6EEB-2CBE-447C-8012-E1978D786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844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8492-5C7F-4BDF-BB8C-91807842F0A8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6EEB-2CBE-447C-8012-E1978D78633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834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8492-5C7F-4BDF-BB8C-91807842F0A8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6EEB-2CBE-447C-8012-E1978D786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31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8492-5C7F-4BDF-BB8C-91807842F0A8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6EEB-2CBE-447C-8012-E1978D786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95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8492-5C7F-4BDF-BB8C-91807842F0A8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6EEB-2CBE-447C-8012-E1978D786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3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8492-5C7F-4BDF-BB8C-91807842F0A8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6EEB-2CBE-447C-8012-E1978D786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52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2CA8492-5C7F-4BDF-BB8C-91807842F0A8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806EEB-2CBE-447C-8012-E1978D786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132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8492-5C7F-4BDF-BB8C-91807842F0A8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6EEB-2CBE-447C-8012-E1978D786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10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8492-5C7F-4BDF-BB8C-91807842F0A8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6EEB-2CBE-447C-8012-E1978D786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87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body" idx="1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8492-5C7F-4BDF-BB8C-91807842F0A8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6EEB-2CBE-447C-8012-E1978D786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1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26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26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0" name="Google Shape;50;p26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27"/>
          <p:cNvSpPr txBox="1">
            <a:spLocks noGrp="1"/>
          </p:cNvSpPr>
          <p:nvPr>
            <p:ph type="body" idx="2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body" idx="3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4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9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9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30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0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>
            <a:spLocks noGrp="1"/>
          </p:cNvSpPr>
          <p:nvPr>
            <p:ph type="pic" idx="2"/>
          </p:nvPr>
        </p:nvSpPr>
        <p:spPr>
          <a:xfrm>
            <a:off x="15" y="0"/>
            <a:ext cx="12191985" cy="4915076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30"/>
          <p:cNvSpPr txBox="1">
            <a:spLocks noGrp="1"/>
          </p:cNvSpPr>
          <p:nvPr>
            <p:ph type="body" idx="1"/>
          </p:nvPr>
        </p:nvSpPr>
        <p:spPr>
          <a:xfrm>
            <a:off x="1097280" y="5907023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1"/>
          <p:cNvSpPr txBox="1">
            <a:spLocks noGrp="1"/>
          </p:cNvSpPr>
          <p:nvPr>
            <p:ph type="body" idx="1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86" name="Google Shape;86;p3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2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32"/>
          <p:cNvSpPr txBox="1">
            <a:spLocks noGrp="1"/>
          </p:cNvSpPr>
          <p:nvPr>
            <p:ph type="title"/>
          </p:nvPr>
        </p:nvSpPr>
        <p:spPr>
          <a:xfrm rot="5400000">
            <a:off x="7160640" y="1979039"/>
            <a:ext cx="5757421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2"/>
          <p:cNvSpPr txBox="1">
            <a:spLocks noGrp="1"/>
          </p:cNvSpPr>
          <p:nvPr>
            <p:ph type="body" idx="1"/>
          </p:nvPr>
        </p:nvSpPr>
        <p:spPr>
          <a:xfrm rot="5400000">
            <a:off x="1826639" y="-573661"/>
            <a:ext cx="5757422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4" name="Google Shape;94;p32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21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2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1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" name="Google Shape;13;p21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2CA8492-5C7F-4BDF-BB8C-91807842F0A8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1806EEB-2CBE-447C-8012-E1978D78633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778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npN9p8Tq9g?si=WrjZnd0kT8Vnt4U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61E7B-EF74-49AA-B967-13E679B20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2067" y="592679"/>
            <a:ext cx="5591005" cy="3732434"/>
          </a:xfrm>
        </p:spPr>
        <p:txBody>
          <a:bodyPr>
            <a:normAutofit/>
          </a:bodyPr>
          <a:lstStyle/>
          <a:p>
            <a:pPr algn="ctr"/>
            <a:r>
              <a:rPr lang="en-US" sz="6800" b="1" dirty="0"/>
              <a:t>New Lebanon Central School District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A1BF80-9597-456D-8C31-FC284ABCA3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2026-2027 school Budget</a:t>
            </a:r>
          </a:p>
          <a:p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Budget Presentation #2</a:t>
            </a:r>
          </a:p>
          <a:p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FEBRUARY 11, 2026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1665F1-F8DF-6B4B-A957-2D06B8DDB8EE}"/>
              </a:ext>
            </a:extLst>
          </p:cNvPr>
          <p:cNvSpPr txBox="1"/>
          <p:nvPr/>
        </p:nvSpPr>
        <p:spPr>
          <a:xfrm>
            <a:off x="6729999" y="5824745"/>
            <a:ext cx="4148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By, Danielle Brewster and Chris Harper</a:t>
            </a:r>
          </a:p>
        </p:txBody>
      </p:sp>
      <p:pic>
        <p:nvPicPr>
          <p:cNvPr id="5" name="Picture 4" descr="A logo of a tiger jumping over a letter&#10;&#10;AI-generated content may be incorrect.">
            <a:extLst>
              <a:ext uri="{FF2B5EF4-FFF2-40B4-BE49-F238E27FC236}">
                <a16:creationId xmlns:a16="http://schemas.microsoft.com/office/drawing/2014/main" id="{2EC6B41C-6E31-1787-A364-30F22DBE6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48" y="930469"/>
            <a:ext cx="5115652" cy="465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097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0264787-379D-8DB1-4AA7-FBCB419A5D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4216429"/>
              </p:ext>
            </p:extLst>
          </p:nvPr>
        </p:nvGraphicFramePr>
        <p:xfrm>
          <a:off x="1703294" y="651186"/>
          <a:ext cx="8456706" cy="5555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DF13D15E-6BE2-C54C-3654-D824232EA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9924" y="2050181"/>
            <a:ext cx="3120152" cy="175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02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b="1" dirty="0"/>
              <a:t>JR/Sr. High School educational Program Faculty/Staff Overview</a:t>
            </a:r>
            <a:endParaRPr dirty="0"/>
          </a:p>
        </p:txBody>
      </p:sp>
      <p:sp>
        <p:nvSpPr>
          <p:cNvPr id="157" name="Google Shape;157;p10"/>
          <p:cNvSpPr txBox="1"/>
          <p:nvPr/>
        </p:nvSpPr>
        <p:spPr>
          <a:xfrm>
            <a:off x="2466278" y="4827954"/>
            <a:ext cx="710901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Teachers include: 3 English, 3 Social Studies, 3 Math, 4 Science, 2 Spanish, 1 PE, 1 Librarian, 1 Art &amp; 2 Music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4312237-60C9-AC0B-FF55-3DAFA2F5D4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694045"/>
              </p:ext>
            </p:extLst>
          </p:nvPr>
        </p:nvGraphicFramePr>
        <p:xfrm>
          <a:off x="1792224" y="2281897"/>
          <a:ext cx="8110992" cy="2148840"/>
        </p:xfrm>
        <a:graphic>
          <a:graphicData uri="http://schemas.openxmlformats.org/drawingml/2006/table">
            <a:tbl>
              <a:tblPr firstRow="1" bandRow="1">
                <a:tableStyleId>{AC14E87D-FCF0-40A6-8C59-A979D98C5FFE}</a:tableStyleId>
              </a:tblPr>
              <a:tblGrid>
                <a:gridCol w="2014992">
                  <a:extLst>
                    <a:ext uri="{9D8B030D-6E8A-4147-A177-3AD203B41FA5}">
                      <a16:colId xmlns:a16="http://schemas.microsoft.com/office/drawing/2014/main" val="81840791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80253246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89342729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851929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26-27 Budgeted Salaries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25-26 Budgeted Salaries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Difference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135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7-12 Teachers (20 FTE)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$1,612,331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$1,583,812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$77,500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1274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Teacher Assistant (6) &amp; School Nurse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*$237,519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$201,545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$35,974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63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Jr/Sr. Admin (2)/ Office Staff 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*$346,115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$330,075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$16,040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994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$2,195,965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$2,115,432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$129,514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06308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B786537-4D52-2CA3-64FF-FCC544540D4D}"/>
              </a:ext>
            </a:extLst>
          </p:cNvPr>
          <p:cNvSpPr txBox="1"/>
          <p:nvPr/>
        </p:nvSpPr>
        <p:spPr>
          <a:xfrm>
            <a:off x="10076687" y="2011680"/>
            <a:ext cx="211531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*CEA pending contract negotiations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1 additional Teaching Assistant has been budgeted for due to IEP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the 25–26 budget, we initially budgeted for a 0.8 FTE Art teacher. As of January, the position has been increased to a 1.0 FTE full-time Art teacher.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b="1" dirty="0"/>
              <a:t>Instructional Budget</a:t>
            </a:r>
            <a:endParaRPr lang="en-US"/>
          </a:p>
        </p:txBody>
      </p:sp>
      <p:graphicFrame>
        <p:nvGraphicFramePr>
          <p:cNvPr id="146" name="Google Shape;144;p8">
            <a:extLst>
              <a:ext uri="{FF2B5EF4-FFF2-40B4-BE49-F238E27FC236}">
                <a16:creationId xmlns:a16="http://schemas.microsoft.com/office/drawing/2014/main" id="{9D167D39-7A84-6BB4-1E9A-88FCC27BD1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1218278"/>
              </p:ext>
            </p:extLst>
          </p:nvPr>
        </p:nvGraphicFramePr>
        <p:xfrm>
          <a:off x="1097280" y="1927860"/>
          <a:ext cx="100584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b="1"/>
              <a:t>Special Education and Pupil Services</a:t>
            </a:r>
            <a:endParaRPr lang="en-US"/>
          </a:p>
        </p:txBody>
      </p:sp>
      <p:graphicFrame>
        <p:nvGraphicFramePr>
          <p:cNvPr id="167" name="Google Shape;163;p11">
            <a:extLst>
              <a:ext uri="{FF2B5EF4-FFF2-40B4-BE49-F238E27FC236}">
                <a16:creationId xmlns:a16="http://schemas.microsoft.com/office/drawing/2014/main" id="{161D85C7-5514-8FA7-F548-26548CB4A3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8867232"/>
              </p:ext>
            </p:extLst>
          </p:nvPr>
        </p:nvGraphicFramePr>
        <p:xfrm>
          <a:off x="1097280" y="1927860"/>
          <a:ext cx="100584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DA0B841-78F0-4866-7500-F673934693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37320" y="1927860"/>
            <a:ext cx="2942263" cy="19610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CB969B-6417-85B1-55BC-8CD83C5575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351" y="2211192"/>
            <a:ext cx="27432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733DDC-F03A-286F-07D0-7BB093860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C840444-B9AD-EA8D-C8D0-0A6DBAE127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4538738"/>
              </p:ext>
            </p:extLst>
          </p:nvPr>
        </p:nvGraphicFramePr>
        <p:xfrm>
          <a:off x="1683559" y="651186"/>
          <a:ext cx="8456706" cy="5555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0570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"/>
          <p:cNvSpPr txBox="1">
            <a:spLocks noGrp="1"/>
          </p:cNvSpPr>
          <p:nvPr>
            <p:ph type="title"/>
          </p:nvPr>
        </p:nvSpPr>
        <p:spPr>
          <a:xfrm>
            <a:off x="1138518" y="1"/>
            <a:ext cx="9986682" cy="98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b="1" dirty="0"/>
              <a:t>Self Contained Classroom</a:t>
            </a:r>
            <a:endParaRPr dirty="0"/>
          </a:p>
        </p:txBody>
      </p:sp>
      <p:graphicFrame>
        <p:nvGraphicFramePr>
          <p:cNvPr id="170" name="Google Shape;170;p12"/>
          <p:cNvGraphicFramePr/>
          <p:nvPr>
            <p:extLst>
              <p:ext uri="{D42A27DB-BD31-4B8C-83A1-F6EECF244321}">
                <p14:modId xmlns:p14="http://schemas.microsoft.com/office/powerpoint/2010/main" val="1472219019"/>
              </p:ext>
            </p:extLst>
          </p:nvPr>
        </p:nvGraphicFramePr>
        <p:xfrm>
          <a:off x="717176" y="1111624"/>
          <a:ext cx="7404848" cy="5014010"/>
        </p:xfrm>
        <a:graphic>
          <a:graphicData uri="http://schemas.openxmlformats.org/drawingml/2006/table">
            <a:tbl>
              <a:tblPr firstRow="1" bandRow="1">
                <a:noFill/>
                <a:tableStyleId>{AC14E87D-FCF0-40A6-8C59-A979D98C5FFE}</a:tableStyleId>
              </a:tblPr>
              <a:tblGrid>
                <a:gridCol w="1475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2274">
                  <a:extLst>
                    <a:ext uri="{9D8B030D-6E8A-4147-A177-3AD203B41FA5}">
                      <a16:colId xmlns:a16="http://schemas.microsoft.com/office/drawing/2014/main" val="3121516291"/>
                    </a:ext>
                  </a:extLst>
                </a:gridCol>
                <a:gridCol w="1482274">
                  <a:extLst>
                    <a:ext uri="{9D8B030D-6E8A-4147-A177-3AD203B41FA5}">
                      <a16:colId xmlns:a16="http://schemas.microsoft.com/office/drawing/2014/main" val="1233766782"/>
                    </a:ext>
                  </a:extLst>
                </a:gridCol>
                <a:gridCol w="1482274">
                  <a:extLst>
                    <a:ext uri="{9D8B030D-6E8A-4147-A177-3AD203B41FA5}">
                      <a16:colId xmlns:a16="http://schemas.microsoft.com/office/drawing/2014/main" val="3387790514"/>
                    </a:ext>
                  </a:extLst>
                </a:gridCol>
                <a:gridCol w="1482274">
                  <a:extLst>
                    <a:ext uri="{9D8B030D-6E8A-4147-A177-3AD203B41FA5}">
                      <a16:colId xmlns:a16="http://schemas.microsoft.com/office/drawing/2014/main" val="1155782092"/>
                    </a:ext>
                  </a:extLst>
                </a:gridCol>
              </a:tblGrid>
              <a:tr h="139950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26-27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3 Self Contained Classrooms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26-27 Budgeted Salaries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lang="en-US" sz="1800" u="none" strike="noStrike" cap="none" dirty="0"/>
                        <a:t>25-26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lang="en-US" sz="1800" i="1" u="none" strike="noStrike" cap="none" dirty="0"/>
                        <a:t>3 Self </a:t>
                      </a:r>
                      <a:r>
                        <a:rPr lang="en-US" sz="1800" u="none" strike="noStrike" cap="none" dirty="0"/>
                        <a:t>Contained Classrooms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25-26 Budgeted Salaries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1" u="none" strike="noStrike" cap="none" dirty="0"/>
                        <a:t>Difference</a:t>
                      </a:r>
                      <a:endParaRPr sz="1400" b="1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5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1 Teacher, 2 Aides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 dirty="0"/>
                        <a:t>8 Students</a:t>
                      </a:r>
                      <a:endParaRPr sz="18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*$103,208</a:t>
                      </a:r>
                      <a:endParaRPr sz="1800" u="none" strike="noStrike" cap="none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1 Teacher, 2 Aides</a:t>
                      </a:r>
                      <a:endParaRPr lang="en-US"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 dirty="0"/>
                        <a:t>8 Students</a:t>
                      </a:r>
                      <a:endParaRPr lang="en-US" sz="18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$97,339</a:t>
                      </a:r>
                      <a:endParaRPr sz="18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 dirty="0"/>
                        <a:t>$5,869</a:t>
                      </a:r>
                      <a:endParaRPr sz="1800" b="1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005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1 Teacher, 3 Aides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 dirty="0"/>
                        <a:t>6 Students</a:t>
                      </a:r>
                      <a:endParaRPr sz="18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*$123,117</a:t>
                      </a:r>
                      <a:endParaRPr sz="1800" u="none" strike="noStrike" cap="none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1 Teacher, 4 Aides</a:t>
                      </a:r>
                      <a:endParaRPr lang="en-US"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 dirty="0"/>
                        <a:t>6 Students</a:t>
                      </a:r>
                      <a:endParaRPr lang="en-US" sz="18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$144,193</a:t>
                      </a:r>
                      <a:endParaRPr sz="18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 dirty="0"/>
                        <a:t>-$21,076</a:t>
                      </a:r>
                      <a:endParaRPr sz="1800" b="1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5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1 Teacher, 2 Aides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 dirty="0"/>
                        <a:t>10 Students</a:t>
                      </a:r>
                      <a:endParaRPr sz="11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*155,409</a:t>
                      </a:r>
                      <a:endParaRPr sz="1800" u="none" strike="noStrike" cap="none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1 Teacher, 2 Aides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 dirty="0"/>
                        <a:t>10 Students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$97,339</a:t>
                      </a:r>
                      <a:endParaRPr sz="1800" u="none" strike="noStrike" cap="none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 dirty="0"/>
                        <a:t>$58,070</a:t>
                      </a:r>
                      <a:endParaRPr sz="1800" b="1" u="none" strike="noStrike" cap="none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5922507"/>
                  </a:ext>
                </a:extLst>
              </a:tr>
              <a:tr h="36509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 dirty="0"/>
                        <a:t>Total: </a:t>
                      </a:r>
                      <a:endParaRPr sz="1800" b="1" u="none" strike="noStrike" cap="none" dirty="0"/>
                    </a:p>
                  </a:txBody>
                  <a:tcPr marL="91450" marR="91450" marT="45725" marB="45725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 dirty="0"/>
                        <a:t>$381,734</a:t>
                      </a:r>
                      <a:endParaRPr sz="1800" b="1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1" u="none" strike="noStrike" cap="none" dirty="0"/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 dirty="0"/>
                        <a:t>$338,871</a:t>
                      </a:r>
                      <a:endParaRPr sz="1800" b="1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 dirty="0"/>
                        <a:t>$42,863</a:t>
                      </a:r>
                      <a:endParaRPr sz="1800" b="1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1" name="Google Shape;171;p12"/>
          <p:cNvSpPr txBox="1"/>
          <p:nvPr/>
        </p:nvSpPr>
        <p:spPr>
          <a:xfrm>
            <a:off x="8279848" y="2057945"/>
            <a:ext cx="3615489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Having self contained classrooms    saves the district a significant amount of money.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en-US" sz="1800" dirty="0">
              <a:solidFill>
                <a:schemeClr val="dk1"/>
              </a:solidFill>
              <a:highlight>
                <a:srgbClr val="FFFF00"/>
              </a:highlight>
              <a:latin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classrooms service up to 24 students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estimated increase $42,863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en-US" sz="1800" dirty="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*Pending CSEA contract negotiations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US" sz="1800" dirty="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b="1" dirty="0"/>
              <a:t>Tentative Outside SPED Placements for 2026-2027</a:t>
            </a:r>
            <a:endParaRPr dirty="0"/>
          </a:p>
        </p:txBody>
      </p:sp>
      <p:graphicFrame>
        <p:nvGraphicFramePr>
          <p:cNvPr id="177" name="Google Shape;177;p13"/>
          <p:cNvGraphicFramePr/>
          <p:nvPr>
            <p:extLst>
              <p:ext uri="{D42A27DB-BD31-4B8C-83A1-F6EECF244321}">
                <p14:modId xmlns:p14="http://schemas.microsoft.com/office/powerpoint/2010/main" val="294782945"/>
              </p:ext>
            </p:extLst>
          </p:nvPr>
        </p:nvGraphicFramePr>
        <p:xfrm>
          <a:off x="1096963" y="1846263"/>
          <a:ext cx="10058400" cy="1224300"/>
        </p:xfrm>
        <a:graphic>
          <a:graphicData uri="http://schemas.openxmlformats.org/drawingml/2006/table">
            <a:tbl>
              <a:tblPr firstRow="1" bandRow="1">
                <a:noFill/>
                <a:tableStyleId>{AC14E87D-FCF0-40A6-8C59-A979D98C5FFE}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26-27 Budgeted Amount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25-26 Budgeted Amount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Difference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rPr>
                        <a:t>$700,000, 8 anticipated outside placements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$</a:t>
                      </a:r>
                      <a:r>
                        <a:rPr lang="en-US" sz="1800" dirty="0"/>
                        <a:t>700,000</a:t>
                      </a:r>
                      <a:r>
                        <a:rPr lang="en-US" sz="1800" u="none" strike="noStrike" cap="none" dirty="0"/>
                        <a:t>, </a:t>
                      </a:r>
                      <a:r>
                        <a:rPr lang="en-US" sz="1800" dirty="0"/>
                        <a:t>8</a:t>
                      </a:r>
                      <a:r>
                        <a:rPr lang="en-US" sz="1800" u="none" strike="noStrike" cap="none" dirty="0"/>
                        <a:t> anticipated outside placements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$0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8" name="Google Shape;178;p13"/>
          <p:cNvSpPr txBox="1"/>
          <p:nvPr/>
        </p:nvSpPr>
        <p:spPr>
          <a:xfrm>
            <a:off x="1935271" y="3429000"/>
            <a:ext cx="807625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 to plan for additional placements in case we have an increase in needs.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b="1" dirty="0"/>
              <a:t>Special Education Tentative Budget</a:t>
            </a:r>
            <a:endParaRPr dirty="0"/>
          </a:p>
        </p:txBody>
      </p:sp>
      <p:graphicFrame>
        <p:nvGraphicFramePr>
          <p:cNvPr id="184" name="Google Shape;184;p14"/>
          <p:cNvGraphicFramePr/>
          <p:nvPr>
            <p:extLst>
              <p:ext uri="{D42A27DB-BD31-4B8C-83A1-F6EECF244321}">
                <p14:modId xmlns:p14="http://schemas.microsoft.com/office/powerpoint/2010/main" val="409641582"/>
              </p:ext>
            </p:extLst>
          </p:nvPr>
        </p:nvGraphicFramePr>
        <p:xfrm>
          <a:off x="1097279" y="1865052"/>
          <a:ext cx="8842123" cy="2798388"/>
        </p:xfrm>
        <a:graphic>
          <a:graphicData uri="http://schemas.openxmlformats.org/drawingml/2006/table">
            <a:tbl>
              <a:tblPr firstRow="1" bandRow="1">
                <a:noFill/>
                <a:tableStyleId>{AC14E87D-FCF0-40A6-8C59-A979D98C5FFE}</a:tableStyleId>
              </a:tblPr>
              <a:tblGrid>
                <a:gridCol w="3408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1745">
                  <a:extLst>
                    <a:ext uri="{9D8B030D-6E8A-4147-A177-3AD203B41FA5}">
                      <a16:colId xmlns:a16="http://schemas.microsoft.com/office/drawing/2014/main" val="3632399411"/>
                    </a:ext>
                  </a:extLst>
                </a:gridCol>
                <a:gridCol w="1563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7811">
                  <a:extLst>
                    <a:ext uri="{9D8B030D-6E8A-4147-A177-3AD203B41FA5}">
                      <a16:colId xmlns:a16="http://schemas.microsoft.com/office/drawing/2014/main" val="18732321"/>
                    </a:ext>
                  </a:extLst>
                </a:gridCol>
              </a:tblGrid>
              <a:tr h="64847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26-27 Budget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25-26 Budget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Difference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70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Salaries*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1,201,705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$1,112,888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$88,817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70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BOCES (3)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$350,000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$330,000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$20,000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47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Equipment/Supplies/Contractual 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$200,000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$264,000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-$64,000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70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Contractual Tuition (5)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$350,000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$370,000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-$20,000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31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Total: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$2,101,705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$2,076,888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$24,817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4710D03-761F-54BC-13F4-C450F3301BB1}"/>
              </a:ext>
            </a:extLst>
          </p:cNvPr>
          <p:cNvSpPr txBox="1"/>
          <p:nvPr/>
        </p:nvSpPr>
        <p:spPr>
          <a:xfrm>
            <a:off x="2151594" y="4787374"/>
            <a:ext cx="830914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Salaries includes full time Special Education Director, 7 sped teachers, 3 psychologists, and 1 guidance counselor &amp; 8 aides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*Pending CSEA contract negotiations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Transportation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04A79B-7124-7CD5-90CC-16D613D186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609" r="29203" b="-2"/>
          <a:stretch>
            <a:fillRect/>
          </a:stretch>
        </p:blipFill>
        <p:spPr>
          <a:xfrm>
            <a:off x="1097280" y="1927860"/>
            <a:ext cx="2903219" cy="4352544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5"/>
          <p:cNvSpPr txBox="1">
            <a:spLocks noGrp="1"/>
          </p:cNvSpPr>
          <p:nvPr>
            <p:ph type="body" idx="4294967295"/>
          </p:nvPr>
        </p:nvSpPr>
        <p:spPr>
          <a:xfrm>
            <a:off x="4381499" y="1927860"/>
            <a:ext cx="6774180" cy="4352544"/>
          </a:xfrm>
        </p:spPr>
        <p:txBody>
          <a:bodyPr spcFirstLastPara="1" lIns="0" tIns="45700" rIns="0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b="0" i="0" u="none" strike="noStrike" cap="none" dirty="0"/>
              <a:t>1-Transportation Supervisor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b="0" i="0" u="none" strike="noStrike" cap="none" dirty="0"/>
              <a:t>1- Part Time Dispatcher- 2.75 hours per day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b="0" i="0" u="none" strike="noStrike" cap="none" dirty="0"/>
              <a:t>1- Mechanic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b="0" i="0" u="none" strike="noStrike" cap="none" dirty="0"/>
              <a:t>11- Bus Drivers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b="0" i="0" u="none" strike="noStrike" cap="none" dirty="0"/>
              <a:t>3- Bus Monitors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b="0" i="0" u="none" strike="noStrike" cap="none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06043-DD9B-530B-B02D-1C6C48E7A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0E63EE2-B95F-9BA1-8048-702367BAC4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9649832"/>
              </p:ext>
            </p:extLst>
          </p:nvPr>
        </p:nvGraphicFramePr>
        <p:xfrm>
          <a:off x="1742765" y="809068"/>
          <a:ext cx="8456706" cy="5555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4612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CF81D86-BDBA-477C-B7DD-8D359BB99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64B46D-C4D6-4DF1-8D23-BA31302DD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en-US" b="1" dirty="0"/>
              <a:t>Budget Goals- 2026-2027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677A8A-ADA7-8B25-D69D-48993F86F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7" r="-1" b="3997"/>
          <a:stretch>
            <a:fillRect/>
          </a:stretch>
        </p:blipFill>
        <p:spPr>
          <a:xfrm>
            <a:off x="633999" y="640081"/>
            <a:ext cx="4001315" cy="531440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65F3E9C-EF11-4F8F-A621-399C7A3E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375C3-4081-4A79-B749-A60765504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pPr marL="91440" lvl="0" indent="-91440" rtl="0">
              <a:spcBef>
                <a:spcPts val="0"/>
              </a:spcBef>
              <a:spcAft>
                <a:spcPts val="0"/>
              </a:spcAft>
              <a:buSzPts val="2800"/>
              <a:buChar char=" "/>
            </a:pPr>
            <a:r>
              <a:rPr lang="en-US" dirty="0"/>
              <a:t>1.  New Lebanon CSD will maintain a balanced budget while supporting academic excellence and expanding resources for students and staff.</a:t>
            </a:r>
          </a:p>
          <a:p>
            <a:pPr marL="91440" lvl="0" indent="-91440" rtl="0">
              <a:spcBef>
                <a:spcPts val="1400"/>
              </a:spcBef>
              <a:spcAft>
                <a:spcPts val="0"/>
              </a:spcAft>
              <a:buSzPts val="2800"/>
              <a:buChar char=" "/>
            </a:pPr>
            <a:r>
              <a:rPr lang="en-US" dirty="0"/>
              <a:t>2. Increase fiscal awareness among all stakeholders through communication and professional development.</a:t>
            </a:r>
          </a:p>
          <a:p>
            <a:pPr marL="91440" lvl="0" indent="-91440" rtl="0">
              <a:spcBef>
                <a:spcPts val="1400"/>
              </a:spcBef>
              <a:spcAft>
                <a:spcPts val="0"/>
              </a:spcAft>
              <a:buSzPts val="2800"/>
              <a:buChar char=" "/>
            </a:pPr>
            <a:r>
              <a:rPr lang="en-US" dirty="0"/>
              <a:t>3. Stay within the tax cap and meet state mandated requirements.</a:t>
            </a:r>
          </a:p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AA064E-5F6E-4024-BC28-EDDC3DFC7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3B29638-4838-4B9B-B9DB-96E542BAF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03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b="1" dirty="0"/>
              <a:t>Bus Replacement Plan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278C54-F954-111A-507B-279A0F6DD8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223" r="14245" b="2"/>
          <a:stretch>
            <a:fillRect/>
          </a:stretch>
        </p:blipFill>
        <p:spPr>
          <a:xfrm>
            <a:off x="1097280" y="1927860"/>
            <a:ext cx="4838700" cy="4352544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6"/>
          <p:cNvSpPr txBox="1">
            <a:spLocks noGrp="1"/>
          </p:cNvSpPr>
          <p:nvPr>
            <p:ph type="body" idx="4294967295"/>
          </p:nvPr>
        </p:nvSpPr>
        <p:spPr>
          <a:xfrm>
            <a:off x="6316980" y="1927860"/>
            <a:ext cx="4838700" cy="4352544"/>
          </a:xfrm>
        </p:spPr>
        <p:txBody>
          <a:bodyPr spcFirstLastPara="1" lIns="0" tIns="45700" rIns="0" bIns="45700" anchor="t" anchorCtr="0">
            <a:normAutofit/>
          </a:bodyPr>
          <a:lstStyle/>
          <a:p>
            <a:pPr marL="91440" lvl="0" indent="-9144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Arial"/>
              <a:buChar char=" "/>
            </a:pPr>
            <a:r>
              <a:rPr lang="en-US" b="0" i="0" u="none" strike="noStrike" cap="none" dirty="0"/>
              <a:t>This past summer the board agreed to ask our taxpayers to vote on a bus bond proposal for:</a:t>
            </a:r>
          </a:p>
          <a:p>
            <a:pPr marL="91440" lvl="0" indent="-9144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Arial"/>
              <a:buChar char=" "/>
            </a:pPr>
            <a:endParaRPr lang="en-US" b="0" i="0" u="none" strike="noStrike" cap="none" dirty="0"/>
          </a:p>
          <a:p>
            <a:pPr marL="91440" lvl="0" indent="-9144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Arial"/>
              <a:buChar char=" "/>
            </a:pPr>
            <a:r>
              <a:rPr lang="en-US" b="0" i="0" u="none" strike="noStrike" cap="none" dirty="0"/>
              <a:t>1,  66 passenger bus $169,281 &amp; 1, handicap accessible bus $135,567</a:t>
            </a:r>
          </a:p>
          <a:p>
            <a:pPr marL="91440" lvl="0" indent="-9144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Arial"/>
              <a:buChar char=" "/>
            </a:pPr>
            <a:endParaRPr lang="en-US" b="0" i="0" u="none" strike="noStrike" cap="none" dirty="0"/>
          </a:p>
          <a:p>
            <a:pPr marL="91440" lvl="0" indent="-9144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Arial"/>
              <a:buChar char=" "/>
            </a:pPr>
            <a:r>
              <a:rPr lang="en-US" b="0" i="0" u="none" strike="noStrike" cap="none" dirty="0"/>
              <a:t>Total: $304,848</a:t>
            </a:r>
          </a:p>
          <a:p>
            <a:pPr marL="91440" lvl="0" indent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b="0" i="0" u="none" strike="noStrike" cap="none" dirty="0"/>
          </a:p>
          <a:p>
            <a:pPr marL="91440" lvl="0" indent="-9144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Arial"/>
              <a:buChar char=" "/>
            </a:pPr>
            <a:r>
              <a:rPr lang="en-US" b="0" i="0" u="none" strike="noStrike" cap="none" dirty="0"/>
              <a:t>The vote will take place in May 2026.</a:t>
            </a:r>
          </a:p>
          <a:p>
            <a:pPr marL="91440" lvl="0" indent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b="0" i="0" u="none" strike="noStrike" cap="none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b="1"/>
              <a:t>Transportation Budget</a:t>
            </a:r>
            <a:endParaRPr/>
          </a:p>
        </p:txBody>
      </p:sp>
      <p:graphicFrame>
        <p:nvGraphicFramePr>
          <p:cNvPr id="202" name="Google Shape;202;p17"/>
          <p:cNvGraphicFramePr/>
          <p:nvPr>
            <p:extLst>
              <p:ext uri="{D42A27DB-BD31-4B8C-83A1-F6EECF244321}">
                <p14:modId xmlns:p14="http://schemas.microsoft.com/office/powerpoint/2010/main" val="3237926757"/>
              </p:ext>
            </p:extLst>
          </p:nvPr>
        </p:nvGraphicFramePr>
        <p:xfrm>
          <a:off x="1096963" y="1846263"/>
          <a:ext cx="8046720" cy="3312220"/>
        </p:xfrm>
        <a:graphic>
          <a:graphicData uri="http://schemas.openxmlformats.org/drawingml/2006/table">
            <a:tbl>
              <a:tblPr firstRow="1" bandRow="1">
                <a:noFill/>
                <a:tableStyleId>{AC14E87D-FCF0-40A6-8C59-A979D98C5FFE}</a:tableStyleId>
              </a:tblPr>
              <a:tblGrid>
                <a:gridCol w="2260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33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3178954894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26-27 Budget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25-26 Budget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Difference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Transportation Supervisor/Mechanic/Dispatcher Salaries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$171,608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$163,196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$8,412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Drivers Salaries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$409,224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$384,055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$25,169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Bus Monitors Salaries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$31,316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$30,063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$1,253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Parts, Motor Oil, Gas, Tires &amp; Contractual Items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 $208,000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$203,000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$5,000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Total: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$820,148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$780,314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$39,834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b="1" dirty="0"/>
              <a:t>Preliminary 2026-2027 Budget Outlook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7E9E1C-CF10-F994-F594-D94472EB4C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2182668"/>
            <a:ext cx="5513832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Preliminary Health Insurance Increase</a:t>
            </a:r>
            <a:endParaRPr kumimoji="0" lang="en-US" altLang="en-US" sz="18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3% increase – Highmark Blue Shield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16% increase – Prescription Coverage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Projected TRS Employer Contribution Rate:</a:t>
            </a:r>
            <a:r>
              <a:rPr kumimoji="0" lang="en-US" altLang="en-US" sz="1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8.24% </a:t>
            </a: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(Previously 9.59%)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ERS Employer Contribution Rate:</a:t>
            </a:r>
            <a:r>
              <a:rPr kumimoji="0" lang="en-US" altLang="en-US" sz="1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17.6% </a:t>
            </a: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(Previously 16.5%)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E16042-0136-237F-BF99-1B3CDD12B1DB}"/>
              </a:ext>
            </a:extLst>
          </p:cNvPr>
          <p:cNvSpPr txBox="1"/>
          <p:nvPr/>
        </p:nvSpPr>
        <p:spPr>
          <a:xfrm>
            <a:off x="6501384" y="2182668"/>
            <a:ext cx="48646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800" b="1" u="sng" dirty="0">
                <a:solidFill>
                  <a:schemeClr val="tx1"/>
                </a:solidFill>
                <a:latin typeface="Arial" panose="020B0604020202020204" pitchFamily="34" charset="0"/>
              </a:rPr>
              <a:t>Staffing Changes:</a:t>
            </a:r>
            <a:endParaRPr lang="en-US" altLang="en-US" sz="1800" u="sng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-2 confirmed teacher retirements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-1 confirmed teacher assistant retirement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-Not rehiring for 2 WBH teacher positions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solidFill>
                  <a:schemeClr val="tx1"/>
                </a:solidFill>
                <a:latin typeface="Arial" panose="020B0604020202020204" pitchFamily="34" charset="0"/>
              </a:rPr>
              <a:t>(1 resignation, 1 retirement)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-Recommending to hire a full-time Special Education Director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800" b="1" u="sng" dirty="0">
                <a:solidFill>
                  <a:schemeClr val="tx1"/>
                </a:solidFill>
                <a:latin typeface="Arial" panose="020B0604020202020204" pitchFamily="34" charset="0"/>
              </a:rPr>
              <a:t>No anticipated foster care placements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Budget reduced by $50,000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Next Board Meeting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4" name="Google Shape;214;p19"/>
          <p:cNvSpPr txBox="1">
            <a:spLocks noGrp="1"/>
          </p:cNvSpPr>
          <p:nvPr>
            <p:ph type="body" idx="4294967295"/>
          </p:nvPr>
        </p:nvSpPr>
        <p:spPr>
          <a:xfrm>
            <a:off x="1097280" y="1927860"/>
            <a:ext cx="6774180" cy="4352544"/>
          </a:xfrm>
        </p:spPr>
        <p:txBody>
          <a:bodyPr spcFirstLastPara="1" lIns="0" tIns="45700" rIns="0" bIns="45700" anchor="t" anchorCtr="0">
            <a:normAutofit/>
          </a:bodyPr>
          <a:lstStyle/>
          <a:p>
            <a:pPr marL="91440" lvl="0" indent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b="0" i="0" u="none" strike="noStrike" cap="none" dirty="0"/>
          </a:p>
          <a:p>
            <a:pPr marL="91440" lvl="0" indent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b="0" i="0" u="none" strike="noStrike" cap="none" dirty="0"/>
          </a:p>
          <a:p>
            <a:pPr marL="91440" lvl="0" indent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r>
              <a:rPr lang="en-US" dirty="0"/>
              <a:t>The March Board meeting will include a review of updated budget projections, the full budget, fund balance, reserve balances, and budget-balancing options.</a:t>
            </a:r>
            <a:endParaRPr lang="en-US" b="0" i="0" u="none" strike="noStrike" cap="non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185B2B-7F85-B9C8-8E59-B6D814B71F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065" r="-3" b="-3"/>
          <a:stretch>
            <a:fillRect/>
          </a:stretch>
        </p:blipFill>
        <p:spPr>
          <a:xfrm>
            <a:off x="8252460" y="1927860"/>
            <a:ext cx="2903219" cy="4352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9440AE-4287-1F41-332E-659F16B66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D8CC3-8927-C76B-9252-B3C3E2936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b="1" dirty="0"/>
              <a:t>2026-2027 Budget Calendar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FC5F1-55B0-1F0F-B884-5725669DD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pPr marL="91440" lvl="0" indent="-91440" rtl="0"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en-US" sz="1700" dirty="0"/>
              <a:t>January 14, 2026  - Facilities and Food Service.</a:t>
            </a:r>
          </a:p>
          <a:p>
            <a:pPr marL="91440" lvl="0" indent="-91440" rtl="0"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US" sz="1700" b="1" dirty="0"/>
              <a:t>February 11, 2026- Instructional Programs and Transportation.</a:t>
            </a:r>
          </a:p>
          <a:p>
            <a:pPr marL="91440" lvl="0" indent="-91440" rtl="0"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US" sz="1700" dirty="0"/>
              <a:t>March 11, 2026     - Preliminary Full 26-27 Budget Presentation.</a:t>
            </a:r>
          </a:p>
          <a:p>
            <a:pPr marL="91440" lvl="0" indent="-91440" rtl="0"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US" sz="1700" dirty="0"/>
              <a:t>April 1, 2026        - Budget Workshop - If Needed.</a:t>
            </a:r>
          </a:p>
          <a:p>
            <a:pPr marL="91440" lvl="0" indent="-91440" rtl="0"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US" sz="1700" dirty="0"/>
              <a:t>April 14, 2026      - Final Discussion and Adoption of 26-27 school year budget.</a:t>
            </a:r>
          </a:p>
          <a:p>
            <a:pPr marL="91440" lvl="0" indent="-91440" rtl="0"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US" sz="1700" dirty="0"/>
              <a:t>April 14, 2026      - Special BOE Meeting - Questar III Budget Vote and  Election - Time TBD.</a:t>
            </a:r>
          </a:p>
          <a:p>
            <a:pPr marL="91440" lvl="0" indent="-91440" rtl="0"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US" sz="1700" dirty="0"/>
              <a:t>May 6, 2026         - Public Hearing on Proposed Budget.</a:t>
            </a:r>
          </a:p>
          <a:p>
            <a:pPr marL="91440" lvl="0" indent="-91440" rtl="0"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US" sz="1700" dirty="0"/>
              <a:t>May 19, 2026       - Public Budget Vote and Board of Education Election.</a:t>
            </a:r>
          </a:p>
          <a:p>
            <a:endParaRPr lang="en-US" sz="1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CA1463-2E81-D277-6A76-DC0D6451B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8" r="23391"/>
          <a:stretch>
            <a:fillRect/>
          </a:stretch>
        </p:blipFill>
        <p:spPr>
          <a:xfrm>
            <a:off x="8020570" y="1916318"/>
            <a:ext cx="3135109" cy="347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95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2026-2027 Tax Cap Calculation Explained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6" name="Google Shape;126;p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en-US" dirty="0"/>
              <a:t>		</a:t>
            </a:r>
            <a:r>
              <a:rPr lang="en-US" dirty="0">
                <a:hlinkClick r:id="rId3"/>
              </a:rPr>
              <a:t>https://youtu.be/ZnpN9p8Tq9g?si=WrjZnd0kT8Vnt4Ud</a:t>
            </a:r>
            <a:endParaRPr lang="en-US" dirty="0"/>
          </a:p>
          <a:p>
            <a:pPr marL="9144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en-US" dirty="0"/>
              <a:t>			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93E7F-0581-66BD-13B2-8F02F1C2C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6909"/>
            <a:ext cx="10058400" cy="1450757"/>
          </a:xfrm>
        </p:spPr>
        <p:txBody>
          <a:bodyPr/>
          <a:lstStyle/>
          <a:p>
            <a:pPr algn="ctr"/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2026-2027 Tax Cap Projection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ABB81C-C6C2-7FF6-E699-C053D742C0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25-26 Levy                                 $9,846,483</a:t>
            </a:r>
          </a:p>
          <a:p>
            <a:r>
              <a:rPr lang="en-US" b="1" dirty="0">
                <a:solidFill>
                  <a:schemeClr val="accent2"/>
                </a:solidFill>
              </a:rPr>
              <a:t>Tax Base Growth Factor            X 1.0071</a:t>
            </a:r>
          </a:p>
          <a:p>
            <a:r>
              <a:rPr lang="en-US" b="1" dirty="0">
                <a:solidFill>
                  <a:schemeClr val="accent2"/>
                </a:solidFill>
              </a:rPr>
              <a:t>                                                     $10,808,868</a:t>
            </a:r>
          </a:p>
          <a:p>
            <a:r>
              <a:rPr lang="en-US" b="1" dirty="0">
                <a:solidFill>
                  <a:schemeClr val="accent2"/>
                </a:solidFill>
              </a:rPr>
              <a:t>PILOT			               0</a:t>
            </a:r>
          </a:p>
          <a:p>
            <a:r>
              <a:rPr lang="en-US" b="1" dirty="0">
                <a:solidFill>
                  <a:schemeClr val="accent2"/>
                </a:solidFill>
              </a:rPr>
              <a:t>Prior Year Capital Exclusions   -$504,434</a:t>
            </a:r>
          </a:p>
          <a:p>
            <a:r>
              <a:rPr lang="en-US" b="1" dirty="0">
                <a:solidFill>
                  <a:schemeClr val="accent2"/>
                </a:solidFill>
              </a:rPr>
              <a:t>                                                     $10,304,434</a:t>
            </a:r>
          </a:p>
          <a:p>
            <a:r>
              <a:rPr lang="en-US" b="1" dirty="0">
                <a:solidFill>
                  <a:schemeClr val="accent2"/>
                </a:solidFill>
              </a:rPr>
              <a:t>CPI  			              X 1.02  	</a:t>
            </a:r>
          </a:p>
          <a:p>
            <a:r>
              <a:rPr lang="en-US" b="1" dirty="0">
                <a:solidFill>
                  <a:schemeClr val="accent2"/>
                </a:solidFill>
              </a:rPr>
              <a:t>                                                   </a:t>
            </a:r>
            <a:r>
              <a:rPr lang="en-US" b="1" u="sng" dirty="0">
                <a:solidFill>
                  <a:schemeClr val="accent2"/>
                </a:solidFill>
              </a:rPr>
              <a:t> $10,510,523</a:t>
            </a:r>
            <a:r>
              <a:rPr lang="en-US" dirty="0"/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9C0B19-A4E6-5789-0354-2EFC74CF63F5}"/>
              </a:ext>
            </a:extLst>
          </p:cNvPr>
          <p:cNvSpPr txBox="1"/>
          <p:nvPr/>
        </p:nvSpPr>
        <p:spPr>
          <a:xfrm>
            <a:off x="6924222" y="1898776"/>
            <a:ext cx="29995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In November, the districts financial planners estimated a 3.85% maximum levy increase.</a:t>
            </a:r>
          </a:p>
          <a:p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This would be $413,617 additional tax levy revenue.</a:t>
            </a:r>
          </a:p>
          <a:p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We will have a more accurate projection at next board meeting on the final maximum levy amount.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3BE36E-C0B6-243E-9FBE-62A6AAC7A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8547" y="77002"/>
            <a:ext cx="2446055" cy="163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22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b="1" dirty="0"/>
              <a:t>2026-2027 Executive Budget Proposal</a:t>
            </a:r>
            <a:endParaRPr dirty="0"/>
          </a:p>
        </p:txBody>
      </p:sp>
      <p:graphicFrame>
        <p:nvGraphicFramePr>
          <p:cNvPr id="138" name="Google Shape;138;p7"/>
          <p:cNvGraphicFramePr/>
          <p:nvPr>
            <p:extLst>
              <p:ext uri="{D42A27DB-BD31-4B8C-83A1-F6EECF244321}">
                <p14:modId xmlns:p14="http://schemas.microsoft.com/office/powerpoint/2010/main" val="1396183746"/>
              </p:ext>
            </p:extLst>
          </p:nvPr>
        </p:nvGraphicFramePr>
        <p:xfrm>
          <a:off x="1783975" y="1920239"/>
          <a:ext cx="6786284" cy="3404793"/>
        </p:xfrm>
        <a:graphic>
          <a:graphicData uri="http://schemas.openxmlformats.org/drawingml/2006/table">
            <a:tbl>
              <a:tblPr firstRow="1" bandRow="1">
                <a:noFill/>
                <a:tableStyleId>{AC14E87D-FCF0-40A6-8C59-A979D98C5FFE}</a:tableStyleId>
              </a:tblPr>
              <a:tblGrid>
                <a:gridCol w="2357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1435">
                  <a:extLst>
                    <a:ext uri="{9D8B030D-6E8A-4147-A177-3AD203B41FA5}">
                      <a16:colId xmlns:a16="http://schemas.microsoft.com/office/drawing/2014/main" val="2995116284"/>
                    </a:ext>
                  </a:extLst>
                </a:gridCol>
                <a:gridCol w="1521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58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5422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2026-2027 Proposed Aid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2025-2026 Budgeted Aid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Change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73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 dirty="0"/>
                        <a:t>Foundation Aid</a:t>
                      </a:r>
                      <a:endParaRPr sz="1400" b="1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1" u="none" strike="noStrike" cap="none" dirty="0"/>
                        <a:t>$2,669,621</a:t>
                      </a:r>
                      <a:endParaRPr sz="1400" b="1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1" u="none" strike="noStrike" cap="none" dirty="0"/>
                        <a:t>$2,643,190</a:t>
                      </a:r>
                      <a:endParaRPr sz="1400" b="1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1" u="none" strike="noStrike" cap="none" dirty="0"/>
                        <a:t>$26,431</a:t>
                      </a:r>
                      <a:endParaRPr sz="1400" b="1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69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Building Aid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$471,518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$468,320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$3,198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273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Reimbursable Aids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$853,094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$771,919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$81,175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69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chemeClr val="accent2"/>
                          </a:solidFill>
                        </a:rPr>
                        <a:t>UPK*</a:t>
                      </a:r>
                      <a:endParaRPr sz="1400" b="1" u="none" strike="noStrike" cap="none" dirty="0">
                        <a:solidFill>
                          <a:schemeClr val="accent2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1" u="none" strike="noStrike" cap="none" dirty="0">
                          <a:solidFill>
                            <a:schemeClr val="accent2"/>
                          </a:solidFill>
                        </a:rPr>
                        <a:t>$180,000</a:t>
                      </a:r>
                      <a:endParaRPr sz="1400" b="1" u="none" strike="noStrike" cap="none" dirty="0">
                        <a:solidFill>
                          <a:schemeClr val="accent2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1" u="none" strike="noStrike" cap="none" dirty="0">
                          <a:solidFill>
                            <a:schemeClr val="accent2"/>
                          </a:solidFill>
                        </a:rPr>
                        <a:t>$86,400</a:t>
                      </a:r>
                      <a:endParaRPr sz="1400" b="1" u="none" strike="noStrike" cap="none" dirty="0">
                        <a:solidFill>
                          <a:schemeClr val="accent2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1" u="none" strike="noStrike" cap="none" dirty="0">
                          <a:solidFill>
                            <a:schemeClr val="accent2"/>
                          </a:solidFill>
                        </a:rPr>
                        <a:t>$93,600</a:t>
                      </a:r>
                      <a:endParaRPr sz="1400" b="1" u="none" strike="noStrike" cap="none" dirty="0">
                        <a:solidFill>
                          <a:schemeClr val="accent2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69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u="none" strike="noStrike" cap="none" dirty="0"/>
                        <a:t>Total:</a:t>
                      </a:r>
                      <a:endParaRPr sz="1400" b="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0" u="none" strike="noStrike" cap="none" dirty="0"/>
                        <a:t>$4,174,233</a:t>
                      </a:r>
                      <a:endParaRPr sz="1400" b="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0" u="none" strike="noStrike" cap="none" dirty="0"/>
                        <a:t>$3,969,829</a:t>
                      </a:r>
                      <a:endParaRPr sz="1400" b="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0" u="none" strike="noStrike" cap="none" dirty="0"/>
                        <a:t>$204,404</a:t>
                      </a:r>
                      <a:endParaRPr sz="1400" b="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79192CB-6A46-2302-A7D5-5B8179FAFDCA}"/>
              </a:ext>
            </a:extLst>
          </p:cNvPr>
          <p:cNvSpPr txBox="1"/>
          <p:nvPr/>
        </p:nvSpPr>
        <p:spPr>
          <a:xfrm>
            <a:off x="8839200" y="2330824"/>
            <a:ext cx="27521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*UPK funding is based on how many students are enrolled in Pre-K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Governor is proposing to increase funding from $5,400 per students to $10,0000 for UPK.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District is currently covering $40k in benefits out of the General fund for Pre-K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47831-E716-5188-F4BC-BB2C05D30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Enrollment Projections- Walter B Howard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3081E56-CF97-4219-DA41-1C064E67DD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388754"/>
              </p:ext>
            </p:extLst>
          </p:nvPr>
        </p:nvGraphicFramePr>
        <p:xfrm>
          <a:off x="4966637" y="1896177"/>
          <a:ext cx="4398743" cy="3834877"/>
        </p:xfrm>
        <a:graphic>
          <a:graphicData uri="http://schemas.openxmlformats.org/drawingml/2006/table">
            <a:tbl>
              <a:tblPr firstRow="1" bandRow="1">
                <a:tableStyleId>{AC14E87D-FCF0-40A6-8C59-A979D98C5FFE}</a:tableStyleId>
              </a:tblPr>
              <a:tblGrid>
                <a:gridCol w="1535632">
                  <a:extLst>
                    <a:ext uri="{9D8B030D-6E8A-4147-A177-3AD203B41FA5}">
                      <a16:colId xmlns:a16="http://schemas.microsoft.com/office/drawing/2014/main" val="3191112385"/>
                    </a:ext>
                  </a:extLst>
                </a:gridCol>
                <a:gridCol w="1624301">
                  <a:extLst>
                    <a:ext uri="{9D8B030D-6E8A-4147-A177-3AD203B41FA5}">
                      <a16:colId xmlns:a16="http://schemas.microsoft.com/office/drawing/2014/main" val="2416073107"/>
                    </a:ext>
                  </a:extLst>
                </a:gridCol>
                <a:gridCol w="1238810">
                  <a:extLst>
                    <a:ext uri="{9D8B030D-6E8A-4147-A177-3AD203B41FA5}">
                      <a16:colId xmlns:a16="http://schemas.microsoft.com/office/drawing/2014/main" val="3056122441"/>
                    </a:ext>
                  </a:extLst>
                </a:gridCol>
              </a:tblGrid>
              <a:tr h="640867">
                <a:tc>
                  <a:txBody>
                    <a:bodyPr/>
                    <a:lstStyle/>
                    <a:p>
                      <a:r>
                        <a:rPr lang="en-US" dirty="0"/>
                        <a:t>Grade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Student Projection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of Sections planned for 26-27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310318"/>
                  </a:ext>
                </a:extLst>
              </a:tr>
              <a:tr h="3769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Pre-K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758787"/>
                  </a:ext>
                </a:extLst>
              </a:tr>
              <a:tr h="3769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Kindergarten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522040"/>
                  </a:ext>
                </a:extLst>
              </a:tr>
              <a:tr h="3769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320037"/>
                  </a:ext>
                </a:extLst>
              </a:tr>
              <a:tr h="3769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2nd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927454"/>
                  </a:ext>
                </a:extLst>
              </a:tr>
              <a:tr h="46449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r>
                        <a:rPr lang="en-US" baseline="30000" dirty="0"/>
                        <a:t>rd</a:t>
                      </a:r>
                      <a:r>
                        <a:rPr lang="en-US" dirty="0"/>
                        <a:t>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516703"/>
                  </a:ext>
                </a:extLst>
              </a:tr>
              <a:tr h="3769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404313"/>
                  </a:ext>
                </a:extLst>
              </a:tr>
              <a:tr h="3769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188640"/>
                  </a:ext>
                </a:extLst>
              </a:tr>
              <a:tr h="3769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96913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840888EC-D740-50FC-AA0A-3820F43CF377}"/>
              </a:ext>
            </a:extLst>
          </p:cNvPr>
          <p:cNvSpPr txBox="1"/>
          <p:nvPr/>
        </p:nvSpPr>
        <p:spPr>
          <a:xfrm>
            <a:off x="9365380" y="2583902"/>
            <a:ext cx="23339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This would eliminate 2 sections for 26-27, Kindergarten &amp; 1</a:t>
            </a:r>
            <a:r>
              <a:rPr lang="en-US" baseline="30000" dirty="0"/>
              <a:t>st</a:t>
            </a:r>
            <a:r>
              <a:rPr lang="en-US" dirty="0"/>
              <a:t> Grade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4F3368-2AF5-8DAB-78EE-675359BC4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575" y="2088682"/>
            <a:ext cx="4130248" cy="275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111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b="1" dirty="0"/>
              <a:t>WBH Educational Program Faculty/Staff Overview:</a:t>
            </a:r>
            <a:endParaRPr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7204156-9D5D-8853-39F4-A183B9F961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311566"/>
              </p:ext>
            </p:extLst>
          </p:nvPr>
        </p:nvGraphicFramePr>
        <p:xfrm>
          <a:off x="219725" y="1842533"/>
          <a:ext cx="6854414" cy="2947561"/>
        </p:xfrm>
        <a:graphic>
          <a:graphicData uri="http://schemas.openxmlformats.org/drawingml/2006/table">
            <a:tbl>
              <a:tblPr firstRow="1" bandRow="1">
                <a:tableStyleId>{AC14E87D-FCF0-40A6-8C59-A979D98C5FFE}</a:tableStyleId>
              </a:tblPr>
              <a:tblGrid>
                <a:gridCol w="2541563">
                  <a:extLst>
                    <a:ext uri="{9D8B030D-6E8A-4147-A177-3AD203B41FA5}">
                      <a16:colId xmlns:a16="http://schemas.microsoft.com/office/drawing/2014/main" val="3809374893"/>
                    </a:ext>
                  </a:extLst>
                </a:gridCol>
                <a:gridCol w="1717672">
                  <a:extLst>
                    <a:ext uri="{9D8B030D-6E8A-4147-A177-3AD203B41FA5}">
                      <a16:colId xmlns:a16="http://schemas.microsoft.com/office/drawing/2014/main" val="3122570783"/>
                    </a:ext>
                  </a:extLst>
                </a:gridCol>
                <a:gridCol w="1717672">
                  <a:extLst>
                    <a:ext uri="{9D8B030D-6E8A-4147-A177-3AD203B41FA5}">
                      <a16:colId xmlns:a16="http://schemas.microsoft.com/office/drawing/2014/main" val="3193276260"/>
                    </a:ext>
                  </a:extLst>
                </a:gridCol>
                <a:gridCol w="877507">
                  <a:extLst>
                    <a:ext uri="{9D8B030D-6E8A-4147-A177-3AD203B41FA5}">
                      <a16:colId xmlns:a16="http://schemas.microsoft.com/office/drawing/2014/main" val="890000156"/>
                    </a:ext>
                  </a:extLst>
                </a:gridCol>
              </a:tblGrid>
              <a:tr h="426100"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26-27 Budgeted Salaries</a:t>
                      </a:r>
                    </a:p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25-26 Budgeted Salaries</a:t>
                      </a:r>
                    </a:p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Difference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592750"/>
                  </a:ext>
                </a:extLst>
              </a:tr>
              <a:tr h="471098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PreK through 6</a:t>
                      </a:r>
                      <a:r>
                        <a:rPr lang="en-US" sz="1050" b="1" baseline="30000" dirty="0"/>
                        <a:t>th</a:t>
                      </a:r>
                      <a:r>
                        <a:rPr lang="en-US" sz="1050" b="1" dirty="0"/>
                        <a:t> 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$854,413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$998,053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-$143,640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6547736"/>
                  </a:ext>
                </a:extLst>
              </a:tr>
              <a:tr h="337114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Art/Music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$84,705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$86,032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-$1,327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402943"/>
                  </a:ext>
                </a:extLst>
              </a:tr>
              <a:tr h="337114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RTI: 1 Teacher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$97,484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$92,882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$4,602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3137378"/>
                  </a:ext>
                </a:extLst>
              </a:tr>
              <a:tr h="337114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1 Librarian/1 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$149,423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$142,283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$7,140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181284"/>
                  </a:ext>
                </a:extLst>
              </a:tr>
              <a:tr h="337114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Teacher Assistants (8) &amp; School Nurse 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*$272,123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$238,798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$33,325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929203"/>
                  </a:ext>
                </a:extLst>
              </a:tr>
              <a:tr h="364793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WBH Admin (1)/ Office Staff 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*$210,543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$201,134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$9,409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776532"/>
                  </a:ext>
                </a:extLst>
              </a:tr>
              <a:tr h="337114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$1,668,691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$1,759,182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-$90,491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93745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759FE59-6195-BF0C-D532-CF7082E21646}"/>
              </a:ext>
            </a:extLst>
          </p:cNvPr>
          <p:cNvSpPr txBox="1"/>
          <p:nvPr/>
        </p:nvSpPr>
        <p:spPr>
          <a:xfrm>
            <a:off x="1269927" y="5120641"/>
            <a:ext cx="48565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*Pending contract negotiations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Two teaching positions will be eliminated through attrition by combining class sections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901C45-7F74-9147-5A49-6DFFEEE1C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696" y="1786787"/>
            <a:ext cx="4589699" cy="305905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872F3-C782-31D0-88F8-DCA4051BA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74BB5-14D1-E915-9817-8B9E6BDCD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Enrollment Projections- Jr/Sr. Highschool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BC59534-7A66-30B3-A5CE-8FDCD57F22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720604"/>
              </p:ext>
            </p:extLst>
          </p:nvPr>
        </p:nvGraphicFramePr>
        <p:xfrm>
          <a:off x="1674796" y="2187511"/>
          <a:ext cx="3339966" cy="3662071"/>
        </p:xfrm>
        <a:graphic>
          <a:graphicData uri="http://schemas.openxmlformats.org/drawingml/2006/table">
            <a:tbl>
              <a:tblPr firstRow="1" bandRow="1">
                <a:tableStyleId>{AC14E87D-FCF0-40A6-8C59-A979D98C5FFE}</a:tableStyleId>
              </a:tblPr>
              <a:tblGrid>
                <a:gridCol w="1623123">
                  <a:extLst>
                    <a:ext uri="{9D8B030D-6E8A-4147-A177-3AD203B41FA5}">
                      <a16:colId xmlns:a16="http://schemas.microsoft.com/office/drawing/2014/main" val="3191112385"/>
                    </a:ext>
                  </a:extLst>
                </a:gridCol>
                <a:gridCol w="1716843">
                  <a:extLst>
                    <a:ext uri="{9D8B030D-6E8A-4147-A177-3AD203B41FA5}">
                      <a16:colId xmlns:a16="http://schemas.microsoft.com/office/drawing/2014/main" val="2416073107"/>
                    </a:ext>
                  </a:extLst>
                </a:gridCol>
              </a:tblGrid>
              <a:tr h="506181">
                <a:tc>
                  <a:txBody>
                    <a:bodyPr/>
                    <a:lstStyle/>
                    <a:p>
                      <a:r>
                        <a:rPr lang="en-US" dirty="0"/>
                        <a:t>Grade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Student Projection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310318"/>
                  </a:ext>
                </a:extLst>
              </a:tr>
              <a:tr h="50618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522040"/>
                  </a:ext>
                </a:extLst>
              </a:tr>
              <a:tr h="50618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320037"/>
                  </a:ext>
                </a:extLst>
              </a:tr>
              <a:tr h="50618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927454"/>
                  </a:ext>
                </a:extLst>
              </a:tr>
              <a:tr h="62498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516703"/>
                  </a:ext>
                </a:extLst>
              </a:tr>
              <a:tr h="50618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404313"/>
                  </a:ext>
                </a:extLst>
              </a:tr>
              <a:tr h="50618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18864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E6597810-65B9-B737-0637-A4FBAE6A0D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836" r="23643" b="2857"/>
          <a:stretch>
            <a:fillRect/>
          </a:stretch>
        </p:blipFill>
        <p:spPr>
          <a:xfrm>
            <a:off x="5447899" y="1756950"/>
            <a:ext cx="3423385" cy="31455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FCAECD-9303-49E8-08BC-2A98CC9FDF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07" t="38035" r="659" b="21123"/>
          <a:stretch>
            <a:fillRect/>
          </a:stretch>
        </p:blipFill>
        <p:spPr>
          <a:xfrm>
            <a:off x="7976793" y="4018547"/>
            <a:ext cx="3984200" cy="220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0277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4328</TotalTime>
  <Words>1461</Words>
  <Application>Microsoft Office PowerPoint</Application>
  <PresentationFormat>Widescreen</PresentationFormat>
  <Paragraphs>355</Paragraphs>
  <Slides>23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Retrospect</vt:lpstr>
      <vt:lpstr>1_Retrospect</vt:lpstr>
      <vt:lpstr>New Lebanon Central School District </vt:lpstr>
      <vt:lpstr>Budget Goals- 2026-2027</vt:lpstr>
      <vt:lpstr>2026-2027 Budget Calendar</vt:lpstr>
      <vt:lpstr>2026-2027 Tax Cap Calculation Explained</vt:lpstr>
      <vt:lpstr>2026-2027 Tax Cap Projection </vt:lpstr>
      <vt:lpstr>2026-2027 Executive Budget Proposal</vt:lpstr>
      <vt:lpstr>Enrollment Projections- Walter B Howard</vt:lpstr>
      <vt:lpstr>WBH Educational Program Faculty/Staff Overview:</vt:lpstr>
      <vt:lpstr>Enrollment Projections- Jr/Sr. Highschool</vt:lpstr>
      <vt:lpstr>PowerPoint Presentation</vt:lpstr>
      <vt:lpstr>JR/Sr. High School educational Program Faculty/Staff Overview</vt:lpstr>
      <vt:lpstr>Instructional Budget</vt:lpstr>
      <vt:lpstr>Special Education and Pupil Services</vt:lpstr>
      <vt:lpstr>PowerPoint Presentation</vt:lpstr>
      <vt:lpstr>Self Contained Classroom</vt:lpstr>
      <vt:lpstr>Tentative Outside SPED Placements for 2026-2027</vt:lpstr>
      <vt:lpstr>Special Education Tentative Budget</vt:lpstr>
      <vt:lpstr>Transportation</vt:lpstr>
      <vt:lpstr>PowerPoint Presentation</vt:lpstr>
      <vt:lpstr>Bus Replacement Plan</vt:lpstr>
      <vt:lpstr>Transportation Budget</vt:lpstr>
      <vt:lpstr>Preliminary 2026-2027 Budget Outlook</vt:lpstr>
      <vt:lpstr>Next Board Meeting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Lebanon Central School District</dc:title>
  <dc:creator>Brewster, Cody</dc:creator>
  <cp:lastModifiedBy>Brewster, Danielle</cp:lastModifiedBy>
  <cp:revision>101</cp:revision>
  <cp:lastPrinted>2026-02-11T21:20:18Z</cp:lastPrinted>
  <dcterms:created xsi:type="dcterms:W3CDTF">2025-01-26T11:17:20Z</dcterms:created>
  <dcterms:modified xsi:type="dcterms:W3CDTF">2026-02-12T19:55:16Z</dcterms:modified>
</cp:coreProperties>
</file>