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950075" cy="9236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zLOImx0arbsvXn0Cx58FGWK1v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F58330-29FC-45AE-9156-0A0338B8152C}">
  <a:tblStyle styleId="{14F58330-29FC-45AE-9156-0A0338B815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ilhouette of a cat jumping over a letter" id="33" name="Google Shape;33;p1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11017347" y="5234729"/>
            <a:ext cx="1104744" cy="100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7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3" name="Google Shape;83;p20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5.jpg"/><Relationship Id="rId6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5952067" y="592679"/>
            <a:ext cx="5591005" cy="3732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alibri"/>
              <a:buNone/>
            </a:pPr>
            <a:r>
              <a:rPr b="1" lang="en-US" sz="6800"/>
              <a:t>New Lebanon Central School District 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6729999" y="4455621"/>
            <a:ext cx="4829101" cy="1238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solidFill>
                  <a:srgbClr val="262626"/>
                </a:solidFill>
              </a:rPr>
              <a:t>2026-2027 SCHOOL BUDGET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solidFill>
                  <a:srgbClr val="262626"/>
                </a:solidFill>
              </a:rPr>
              <a:t>BUDGET HEARING REVOTE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solidFill>
                  <a:srgbClr val="262626"/>
                </a:solidFill>
              </a:rPr>
              <a:t>JUNE 8,2026</a:t>
            </a:r>
            <a:endParaRPr/>
          </a:p>
        </p:txBody>
      </p:sp>
      <p:pic>
        <p:nvPicPr>
          <p:cNvPr descr="A logo of a tiger jumping over a letter&#10;&#10;AI-generated content may be incorrect.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71" y="1047376"/>
            <a:ext cx="4676231" cy="4255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492369" y="516835"/>
            <a:ext cx="3735502" cy="2103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en-US" sz="3600" u="sng">
                <a:solidFill>
                  <a:srgbClr val="FFFFFF"/>
                </a:solidFill>
              </a:rPr>
              <a:t>Next Steps:</a:t>
            </a:r>
            <a:endParaRPr sz="3600" u="sng">
              <a:solidFill>
                <a:srgbClr val="FFFFFF"/>
              </a:solidFill>
            </a:endParaRPr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504277" y="2653800"/>
            <a:ext cx="37356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</a:rPr>
              <a:t>Budget Revote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solidFill>
                  <a:srgbClr val="FFFFFF"/>
                </a:solidFill>
              </a:rPr>
              <a:t>June 16,2026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solidFill>
                  <a:srgbClr val="FFFFFF"/>
                </a:solidFill>
              </a:rPr>
              <a:t>WBH 12-8pm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30157" l="0" r="-1" t="0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-85" l="6511" r="12806" t="81"/>
          <a:stretch/>
        </p:blipFill>
        <p:spPr>
          <a:xfrm>
            <a:off x="8576279" y="10"/>
            <a:ext cx="3610035" cy="335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5">
            <a:alphaModFix/>
          </a:blip>
          <a:srcRect b="8049" l="0" r="-2" t="31322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2026-2027 Revote Timeline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1097279" y="1845734"/>
            <a:ext cx="645498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01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t/>
            </a:r>
            <a:endParaRPr b="1" sz="1600"/>
          </a:p>
          <a:p>
            <a:pPr indent="-101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1, 2026</a:t>
            </a:r>
            <a:r>
              <a:rPr lang="en-US" sz="1600"/>
              <a:t> Deadline to submit budget notice to printer.</a:t>
            </a:r>
            <a:endParaRPr sz="1600"/>
          </a:p>
          <a:p>
            <a:pPr indent="-101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t/>
            </a:r>
            <a:endParaRPr b="1" sz="1600"/>
          </a:p>
          <a:p>
            <a:pPr indent="-101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2, 2026 </a:t>
            </a:r>
            <a:r>
              <a:rPr lang="en-US" sz="1600"/>
              <a:t>Deadline for 1st publication of  legal notice.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9, 2026 </a:t>
            </a:r>
            <a:r>
              <a:rPr lang="en-US" sz="1600"/>
              <a:t>Deadline for 2nd publication of legal notice.</a:t>
            </a:r>
            <a:endParaRPr sz="1600"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8, 2026 Budget hearing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10, 2026 </a:t>
            </a:r>
            <a:r>
              <a:rPr lang="en-US" sz="1600"/>
              <a:t>Copies of public notice/budget information made available. 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10, 2026 </a:t>
            </a:r>
            <a:r>
              <a:rPr lang="en-US" sz="1600"/>
              <a:t>Deadline for mailing the budget newsletter.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b="1" lang="en-US" sz="1600"/>
              <a:t>June 16,2026  </a:t>
            </a:r>
            <a:r>
              <a:rPr lang="en-US" sz="1600"/>
              <a:t>Budget Revote Day.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 b="3" l="22945" r="9316" t="0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2026-2027 Proposed Budget Breakdown</a:t>
            </a:r>
            <a:endParaRPr/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097280" y="18426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{14F58330-29FC-45AE-9156-0A0338B8152C}</a:tableStyleId>
              </a:tblPr>
              <a:tblGrid>
                <a:gridCol w="2534275"/>
                <a:gridCol w="1577475"/>
                <a:gridCol w="1359325"/>
                <a:gridCol w="1359325"/>
              </a:tblGrid>
              <a:tr h="25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2025-2026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2026-2027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/>
                    </a:p>
                  </a:txBody>
                  <a:tcPr marT="0" marB="0" marR="0" marL="0" anchor="b"/>
                </a:tc>
              </a:tr>
              <a:tr h="25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$1,829,261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$1,837,479.00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$8,218.00</a:t>
                      </a:r>
                      <a:endParaRPr/>
                    </a:p>
                  </a:txBody>
                  <a:tcPr marT="0" marB="0" marR="0" marL="0" anchor="b"/>
                </a:tc>
              </a:tr>
              <a:tr h="25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Benefits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$4,559,201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$4,725,797.00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$166,596.00</a:t>
                      </a:r>
                      <a:endParaRPr/>
                    </a:p>
                  </a:txBody>
                  <a:tcPr marT="0" marB="0" marR="0" marL="0" anchor="b"/>
                </a:tc>
              </a:tr>
              <a:tr h="25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$4,765,752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$4,632,296.00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-$133,456.00</a:t>
                      </a:r>
                      <a:endParaRPr/>
                    </a:p>
                  </a:txBody>
                  <a:tcPr marT="0" marB="0" marR="0" marL="0" anchor="b"/>
                </a:tc>
              </a:tr>
              <a:tr h="46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Transportation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$841,574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$942,462.00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$100,888.00</a:t>
                      </a:r>
                      <a:endParaRPr/>
                    </a:p>
                  </a:txBody>
                  <a:tcPr marT="0" marB="0" marR="0" marL="0" anchor="b"/>
                </a:tc>
              </a:tr>
              <a:tr h="38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Operations and Maintenance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$990,077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$1,209,861.00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$219,784.00</a:t>
                      </a:r>
                      <a:endParaRPr/>
                    </a:p>
                  </a:txBody>
                  <a:tcPr marT="0" marB="0" marR="0" marL="0" anchor="b"/>
                </a:tc>
              </a:tr>
              <a:tr h="46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Support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$943,069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$1,165,364.00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$222,295.00</a:t>
                      </a:r>
                      <a:endParaRPr/>
                    </a:p>
                  </a:txBody>
                  <a:tcPr marT="0" marB="0" marR="0" marL="0" anchor="b"/>
                </a:tc>
              </a:tr>
              <a:tr h="46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Co-Curricular and Athletics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$155,400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$175,400.00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$20,000.00</a:t>
                      </a:r>
                      <a:endParaRPr/>
                    </a:p>
                  </a:txBody>
                  <a:tcPr marT="0" marB="0" marR="0" marL="0" anchor="b"/>
                </a:tc>
              </a:tr>
              <a:tr h="38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 Service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$1,125,486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$1,126,448.00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$962.00</a:t>
                      </a:r>
                      <a:endParaRPr/>
                    </a:p>
                  </a:txBody>
                  <a:tcPr marT="0" marB="0" marR="0" marL="0" anchor="b"/>
                </a:tc>
              </a:tr>
              <a:tr h="38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Technology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$187,979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$119,870.00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-$68,109.00</a:t>
                      </a:r>
                      <a:endParaRPr/>
                    </a:p>
                  </a:txBody>
                  <a:tcPr marT="0" marB="0" marR="0" marL="0" anchor="b"/>
                </a:tc>
              </a:tr>
              <a:tr h="25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Interfund Transfers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$30,000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$120,000.00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$90,000.00</a:t>
                      </a:r>
                      <a:endParaRPr/>
                    </a:p>
                  </a:txBody>
                  <a:tcPr marT="0" marB="0" marR="0" marL="0" anchor="b"/>
                </a:tc>
              </a:tr>
              <a:tr h="257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Expenditures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$15,427,799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$16,054,977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$627,178.00</a:t>
                      </a:r>
                      <a:endParaRPr/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sp>
        <p:nvSpPr>
          <p:cNvPr id="123" name="Google Shape;123;p3"/>
          <p:cNvSpPr txBox="1"/>
          <p:nvPr/>
        </p:nvSpPr>
        <p:spPr>
          <a:xfrm>
            <a:off x="8323107" y="2190183"/>
            <a:ext cx="17382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4.07% Budget increase</a:t>
            </a:r>
            <a:endParaRPr/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25701" l="-1858" r="12897" t="32747"/>
          <a:stretch/>
        </p:blipFill>
        <p:spPr>
          <a:xfrm>
            <a:off x="8099945" y="3128911"/>
            <a:ext cx="3198125" cy="199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4"/>
          <p:cNvGraphicFramePr/>
          <p:nvPr/>
        </p:nvGraphicFramePr>
        <p:xfrm>
          <a:off x="4107976" y="6075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{14F58330-29FC-45AE-9156-0A0338B8152C}</a:tableStyleId>
              </a:tblPr>
              <a:tblGrid>
                <a:gridCol w="3873525"/>
                <a:gridCol w="3873525"/>
              </a:tblGrid>
              <a:tr h="2856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/>
                        <a:t>2026-2027 Tax Cap Calculation: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44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Prior Year Tax Levy</a:t>
                      </a:r>
                      <a:endParaRPr sz="2400"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$10,732,666</a:t>
                      </a:r>
                      <a:endParaRPr sz="2400"/>
                    </a:p>
                  </a:txBody>
                  <a:tcPr marT="131250" marB="131250" marR="131250" marL="131250"/>
                </a:tc>
              </a:tr>
              <a:tr h="63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Tax Base Growth Factor</a:t>
                      </a:r>
                      <a:endParaRPr sz="2400"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1.0071</a:t>
                      </a:r>
                      <a:endParaRPr sz="2400"/>
                    </a:p>
                  </a:txBody>
                  <a:tcPr marT="131250" marB="131250" marR="131250" marL="131250"/>
                </a:tc>
              </a:tr>
              <a:tr h="442950">
                <a:tc>
                  <a:txBody>
                    <a:bodyPr/>
                    <a:lstStyle/>
                    <a:p>
                      <a:pPr indent="-12700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PILOT</a:t>
                      </a:r>
                      <a:endParaRPr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2400"/>
                    </a:p>
                  </a:txBody>
                  <a:tcPr marT="131250" marB="131250" marR="131250" marL="131250"/>
                </a:tc>
              </a:tr>
              <a:tr h="573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PY Tax Cap exclusion</a:t>
                      </a:r>
                      <a:endParaRPr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$504,434</a:t>
                      </a:r>
                      <a:endParaRPr sz="2400"/>
                    </a:p>
                  </a:txBody>
                  <a:tcPr marT="131250" marB="131250" marR="131250" marL="131250"/>
                </a:tc>
              </a:tr>
              <a:tr h="44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CPI </a:t>
                      </a:r>
                      <a:endParaRPr sz="2400"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1.02</a:t>
                      </a:r>
                      <a:endParaRPr sz="2400"/>
                    </a:p>
                  </a:txBody>
                  <a:tcPr marT="131250" marB="131250" marR="131250" marL="131250"/>
                </a:tc>
              </a:tr>
              <a:tr h="63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adjusted tax levy</a:t>
                      </a:r>
                      <a:endParaRPr sz="2400"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$10,510,523</a:t>
                      </a:r>
                      <a:endParaRPr sz="2400"/>
                    </a:p>
                  </a:txBody>
                  <a:tcPr marT="131250" marB="131250" marR="131250" marL="131250"/>
                </a:tc>
              </a:tr>
              <a:tr h="633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 Capital exclusion - Aid</a:t>
                      </a:r>
                      <a:endParaRPr sz="2400"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$685,747</a:t>
                      </a:r>
                      <a:endParaRPr/>
                    </a:p>
                  </a:txBody>
                  <a:tcPr marT="131250" marB="131250" marR="131250" marL="131250"/>
                </a:tc>
              </a:tr>
              <a:tr h="63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26-27 Allowable Tax levy</a:t>
                      </a:r>
                      <a:endParaRPr sz="2400"/>
                    </a:p>
                  </a:txBody>
                  <a:tcPr marT="131250" marB="131250" marR="131250" marL="131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$11,196,270</a:t>
                      </a:r>
                      <a:endParaRPr/>
                    </a:p>
                  </a:txBody>
                  <a:tcPr marT="131250" marB="131250" marR="131250" marL="131250"/>
                </a:tc>
              </a:tr>
            </a:tbl>
          </a:graphicData>
        </a:graphic>
      </p:graphicFrame>
      <p:sp>
        <p:nvSpPr>
          <p:cNvPr id="130" name="Google Shape;130;p4"/>
          <p:cNvSpPr txBox="1"/>
          <p:nvPr/>
        </p:nvSpPr>
        <p:spPr>
          <a:xfrm>
            <a:off x="428650" y="778136"/>
            <a:ext cx="3584028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4.32% allowable increase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board is proposing a 6% tax levy increase  which exceeds the tax cap and therefore requires approval by at least 60% of voters to pass.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019" y="4641938"/>
            <a:ext cx="2959290" cy="137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Estimated Impact of Tax Levy Increase</a:t>
            </a:r>
            <a:endParaRPr/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51" y="1805877"/>
            <a:ext cx="10194202" cy="445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>
            <p:ph type="title"/>
          </p:nvPr>
        </p:nvSpPr>
        <p:spPr>
          <a:xfrm>
            <a:off x="486234" y="542580"/>
            <a:ext cx="3084844" cy="57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Revenue      Summary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7" name="Google Shape;147;p6"/>
          <p:cNvGraphicFramePr/>
          <p:nvPr/>
        </p:nvGraphicFramePr>
        <p:xfrm>
          <a:off x="4741863" y="797774"/>
          <a:ext cx="3000000" cy="3000000"/>
        </p:xfrm>
        <a:graphic>
          <a:graphicData uri="http://schemas.openxmlformats.org/drawingml/2006/table">
            <a:tbl>
              <a:tblPr bandRow="1" firstRow="1">
                <a:solidFill>
                  <a:srgbClr val="F2F2F2">
                    <a:alpha val="30196"/>
                  </a:srgbClr>
                </a:solidFill>
                <a:tableStyleId>{14F58330-29FC-45AE-9156-0A0338B8152C}</a:tableStyleId>
              </a:tblPr>
              <a:tblGrid>
                <a:gridCol w="2234550"/>
                <a:gridCol w="1631350"/>
                <a:gridCol w="1631350"/>
                <a:gridCol w="1300400"/>
              </a:tblGrid>
              <a:tr h="627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38525" marB="138525" marR="0" marL="180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2025-2026</a:t>
                      </a:r>
                      <a:endParaRPr/>
                    </a:p>
                  </a:txBody>
                  <a:tcPr marT="138525" marB="138525" marR="0" marL="180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2026-2027</a:t>
                      </a:r>
                      <a:endParaRPr/>
                    </a:p>
                  </a:txBody>
                  <a:tcPr marT="138525" marB="138525" marR="0" marL="180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</a:t>
                      </a:r>
                      <a:endParaRPr/>
                    </a:p>
                  </a:txBody>
                  <a:tcPr marT="138525" marB="138525" marR="0" marL="180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Tax Revenue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$309,000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$329,000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$20,000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Aid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$3,897,515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$4,009,660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$112,145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940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 Levy 6% tax increase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$10,732,666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$11,376,626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$643,960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 Balance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$400,933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$339,691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-$61,302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ERS Reserve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$37,625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-$37,625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Debt Service Fund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$50,000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-$50,00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Budget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$15,427,799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$16,054,977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$627,178</a:t>
                      </a:r>
                      <a:endParaRPr/>
                    </a:p>
                  </a:txBody>
                  <a:tcPr marT="138525" marB="138525" marR="0" marL="180075" anchor="b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36281" l="1234" r="6245" t="30788"/>
          <a:stretch/>
        </p:blipFill>
        <p:spPr>
          <a:xfrm>
            <a:off x="159874" y="4100525"/>
            <a:ext cx="3880201" cy="184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550" y="366950"/>
            <a:ext cx="3084850" cy="231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1097275" y="286601"/>
            <a:ext cx="10058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b="1" lang="en-US" sz="4400"/>
              <a:t>What happens if the budget does not pass?</a:t>
            </a:r>
            <a:br>
              <a:rPr lang="en-US" sz="4400"/>
            </a:br>
            <a:endParaRPr sz="4400"/>
          </a:p>
        </p:txBody>
      </p:sp>
      <p:grpSp>
        <p:nvGrpSpPr>
          <p:cNvPr id="155" name="Google Shape;155;p7"/>
          <p:cNvGrpSpPr/>
          <p:nvPr/>
        </p:nvGrpSpPr>
        <p:grpSpPr>
          <a:xfrm>
            <a:off x="284750" y="1101101"/>
            <a:ext cx="11622493" cy="5220888"/>
            <a:chOff x="-11" y="58569"/>
            <a:chExt cx="10058411" cy="4518293"/>
          </a:xfrm>
        </p:grpSpPr>
        <p:sp>
          <p:nvSpPr>
            <p:cNvPr id="156" name="Google Shape;156;p7"/>
            <p:cNvSpPr/>
            <p:nvPr/>
          </p:nvSpPr>
          <p:spPr>
            <a:xfrm>
              <a:off x="0" y="58569"/>
              <a:ext cx="10058400" cy="5277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83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5650" lIns="105650" spcFirstLastPara="1" rIns="105650" wrap="square" tIns="105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0" y="649599"/>
              <a:ext cx="10058400" cy="5277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83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5650" lIns="105650" spcFirstLastPara="1" rIns="105650" wrap="square" tIns="105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25759" y="675358"/>
              <a:ext cx="100068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825" lIns="96825" spcFirstLastPara="1" rIns="96825" wrap="square" tIns="96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42"/>
                <a:buFont typeface="Calibri"/>
                <a:buNone/>
              </a:pPr>
              <a:r>
                <a:rPr lang="en-US" sz="2542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When a district goes to a contingent budget:</a:t>
              </a:r>
              <a:endParaRPr sz="254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0" y="1177270"/>
              <a:ext cx="10058400" cy="25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5650" lIns="105650" spcFirstLastPara="1" rIns="105650" wrap="square" tIns="105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-11" y="1177262"/>
              <a:ext cx="10058400" cy="33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250" lIns="368975" spcFirstLastPara="1" rIns="180775" wrap="square" tIns="32250">
              <a:noAutofit/>
            </a:bodyPr>
            <a:lstStyle/>
            <a:p>
              <a:pPr indent="-198110" lvl="1" marL="19811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Calibri"/>
                <a:buChar char="•"/>
              </a:pP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Board of Education would be required to adopt a contingent budget with a 0% tax levy increase. This would require an </a:t>
              </a:r>
              <a:r>
                <a:rPr b="1" i="0" lang="en-US" sz="1964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1" i="0" lang="en-US" sz="1964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dditional $643,960 in reductions.</a:t>
              </a:r>
              <a:endParaRPr b="1" sz="1618" u="sng"/>
            </a:p>
            <a:p>
              <a:pPr indent="-198110" lvl="1" marL="198110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Calibri"/>
                <a:buNone/>
              </a:pP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 a contingent budget, non-contingent expenses </a:t>
              </a: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ould be reduced or eliminated, including:.</a:t>
              </a:r>
              <a:endParaRPr b="0" i="0" sz="19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98110" lvl="1" marL="198110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Arial"/>
                <a:buChar char="•"/>
              </a:pP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Extracurricular activities and athletics (sports, facilit</a:t>
              </a: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use- including </a:t>
              </a: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ool, all clubs, school dances, etc.)</a:t>
              </a:r>
              <a:endParaRPr b="0" i="0" sz="19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98110" lvl="1" marL="198110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Arial"/>
                <a:buChar char="•"/>
              </a:pP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tudent programs</a:t>
              </a: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field trips</a:t>
              </a:r>
              <a:endParaRPr sz="1618"/>
            </a:p>
            <a:p>
              <a:pPr indent="-198110" lvl="1" marL="198110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Arial"/>
                <a:buChar char="•"/>
              </a:pP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Equipment and technology purchases</a:t>
              </a:r>
              <a:endParaRPr b="0" i="0" sz="19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98110" lvl="1" marL="198110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Arial"/>
                <a:buChar char="•"/>
              </a:pP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perational expenses and c</a:t>
              </a:r>
              <a:r>
                <a:rPr lang="en-US" sz="196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lassroom supplies</a:t>
              </a:r>
              <a:endParaRPr sz="19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1056585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None/>
              </a:pPr>
              <a:r>
                <a:t/>
              </a:r>
              <a:endParaRPr sz="19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98110" lvl="1" marL="198110" marR="0" rtl="0" algn="l">
                <a:lnSpc>
                  <a:spcPct val="115000"/>
                </a:lnSpc>
                <a:spcBef>
                  <a:spcPts val="393"/>
                </a:spcBef>
                <a:spcAft>
                  <a:spcPts val="0"/>
                </a:spcAft>
                <a:buClr>
                  <a:schemeClr val="dk1"/>
                </a:buClr>
                <a:buSzPts val="1964"/>
                <a:buFont typeface="Calibri"/>
                <a:buNone/>
              </a:pPr>
              <a:r>
                <a:rPr b="1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="1" i="0" lang="en-US" sz="196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hese reductions would significantly impact student opportunities, programs, and daily district operations.</a:t>
              </a:r>
              <a:endParaRPr sz="1618"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25759" y="84328"/>
              <a:ext cx="100068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825" lIns="96825" spcFirstLastPara="1" rIns="96825" wrap="square" tIns="96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42"/>
                <a:buFont typeface="Calibri"/>
                <a:buNone/>
              </a:pPr>
              <a:r>
                <a:rPr b="1" lang="en-US" sz="2542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BOE is required to adopt a contingent budget before July 1st.</a:t>
              </a:r>
              <a:endParaRPr sz="254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/>
        </p:nvSpPr>
        <p:spPr>
          <a:xfrm>
            <a:off x="712131" y="91962"/>
            <a:ext cx="917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Contingent Budget reduction examples: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1725131" y="10047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{14F58330-29FC-45AE-9156-0A0338B8152C}</a:tableStyleId>
              </a:tblPr>
              <a:tblGrid>
                <a:gridCol w="2917700"/>
                <a:gridCol w="4869125"/>
              </a:tblGrid>
              <a:tr h="7633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cap="none">
                          <a:solidFill>
                            <a:srgbClr val="3F3F3F"/>
                          </a:solidFill>
                        </a:rPr>
                        <a:t>THE BOARD WILL NEED TO CONSIDER REDUCTIONS OF </a:t>
                      </a:r>
                      <a:r>
                        <a:rPr b="1" lang="en-US" sz="1800" u="none" cap="none">
                          <a:solidFill>
                            <a:srgbClr val="A61C00"/>
                          </a:solidFill>
                        </a:rPr>
                        <a:t>$643,960</a:t>
                      </a:r>
                      <a:endParaRPr>
                        <a:solidFill>
                          <a:srgbClr val="A61C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cap="none">
                          <a:solidFill>
                            <a:srgbClr val="3F3F3F"/>
                          </a:solidFill>
                        </a:rPr>
                        <a:t>REDUCTIONS MAY INCLUDE: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4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Remedial Reading Teacher</a:t>
                      </a:r>
                      <a:r>
                        <a:rPr lang="en-US" sz="1800"/>
                        <a:t>- </a:t>
                      </a:r>
                      <a:r>
                        <a:rPr b="1" lang="en-US" sz="1800"/>
                        <a:t>$158,000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Clerk/Typist- </a:t>
                      </a:r>
                      <a:r>
                        <a:rPr b="1" lang="en-US" sz="1800"/>
                        <a:t>$66,000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Library Media Specialist</a:t>
                      </a:r>
                      <a:r>
                        <a:rPr lang="en-US" sz="1800"/>
                        <a:t>- </a:t>
                      </a:r>
                      <a:r>
                        <a:rPr b="1" lang="en-US" sz="1800"/>
                        <a:t>$144,000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 Extra Curricular activities- </a:t>
                      </a:r>
                      <a:r>
                        <a:rPr b="1" lang="en-US" sz="1800"/>
                        <a:t>$20,000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 Sports- </a:t>
                      </a:r>
                      <a:r>
                        <a:rPr b="1" lang="en-US" sz="1800"/>
                        <a:t>$135,000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 Field trips, Nature’s Classroom- </a:t>
                      </a:r>
                      <a:r>
                        <a:rPr b="1" lang="en-US" sz="1800"/>
                        <a:t>$20,000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Assistant Principal/Athletic Director- </a:t>
                      </a:r>
                      <a:r>
                        <a:rPr b="1" lang="en-US" sz="1800"/>
                        <a:t>$130,400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Equipment/Supplies- </a:t>
                      </a:r>
                      <a:r>
                        <a:rPr b="1" lang="en-US" sz="1800"/>
                        <a:t>$100,000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Art Teacher-</a:t>
                      </a:r>
                      <a:r>
                        <a:rPr b="1" lang="en-US" sz="1800"/>
                        <a:t>$101,257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100k Capital outlay project- to keep up with maintenance on the buildings- </a:t>
                      </a:r>
                      <a:r>
                        <a:rPr b="1" lang="en-US" sz="1800"/>
                        <a:t>$100,000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12- Month Cleaner- </a:t>
                      </a:r>
                      <a:r>
                        <a:rPr b="1" lang="en-US" sz="1800"/>
                        <a:t>$82,312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*Facilities usage, Community Education programs including all pool related offerings, Memorial Day assembly, school dances, travel club trips, drama club performances, community dinners, and All-County choir and band events — could be impacted.</a:t>
                      </a:r>
                      <a:endParaRPr b="1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6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Music Teacher- </a:t>
                      </a:r>
                      <a:r>
                        <a:rPr b="1" lang="en-US" sz="1800"/>
                        <a:t>$82,000</a:t>
                      </a:r>
                      <a:endParaRPr b="1"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7264631" y="1975456"/>
            <a:ext cx="4015087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Proposition #1 Budget</a:t>
            </a:r>
            <a:endParaRPr/>
          </a:p>
        </p:txBody>
      </p:sp>
      <p:sp>
        <p:nvSpPr>
          <p:cNvPr id="173" name="Google Shape;173;p9"/>
          <p:cNvSpPr txBox="1"/>
          <p:nvPr>
            <p:ph idx="1" type="body"/>
          </p:nvPr>
        </p:nvSpPr>
        <p:spPr>
          <a:xfrm>
            <a:off x="7399046" y="3484218"/>
            <a:ext cx="4015200" cy="3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Vote on district spending plan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$</a:t>
            </a:r>
            <a:r>
              <a:rPr b="1" lang="en-US"/>
              <a:t>16,054,977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6314" l="0" r="4" t="0"/>
          <a:stretch/>
        </p:blipFill>
        <p:spPr>
          <a:xfrm>
            <a:off x="628952" y="623178"/>
            <a:ext cx="3671055" cy="292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 b="-4" l="2012" r="3489" t="0"/>
          <a:stretch/>
        </p:blipFill>
        <p:spPr>
          <a:xfrm>
            <a:off x="4465863" y="623178"/>
            <a:ext cx="2447148" cy="172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5">
            <a:alphaModFix/>
          </a:blip>
          <a:srcRect b="2" l="0" r="2" t="28105"/>
          <a:stretch/>
        </p:blipFill>
        <p:spPr>
          <a:xfrm>
            <a:off x="640080" y="3709572"/>
            <a:ext cx="3659927" cy="197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6">
            <a:alphaModFix/>
          </a:blip>
          <a:srcRect b="2490" l="0" r="-2" t="0"/>
          <a:stretch/>
        </p:blipFill>
        <p:spPr>
          <a:xfrm>
            <a:off x="4465863" y="2512667"/>
            <a:ext cx="2447148" cy="318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2025-02-07T15:10:25Z</dcterms:created>
  <dc:creator>Brewster, Danielle</dc:creator>
</cp:coreProperties>
</file>