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319" r:id="rId3"/>
    <p:sldId id="320" r:id="rId4"/>
    <p:sldId id="300" r:id="rId5"/>
    <p:sldId id="321" r:id="rId6"/>
    <p:sldId id="314" r:id="rId7"/>
    <p:sldId id="325" r:id="rId8"/>
    <p:sldId id="326" r:id="rId9"/>
    <p:sldId id="313" r:id="rId10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29" autoAdjust="0"/>
  </p:normalViewPr>
  <p:slideViewPr>
    <p:cSldViewPr snapToGrid="0">
      <p:cViewPr varScale="1">
        <p:scale>
          <a:sx n="68" d="100"/>
          <a:sy n="68" d="100"/>
        </p:scale>
        <p:origin x="9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75B5C-E3B8-4B6B-8971-AB5B680FE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E4ED8-3A1B-43C5-AB53-BF5B9528A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ED8-3A1B-43C5-AB53-BF5B9528A0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9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0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1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silhouette of a cat jumping over a letter">
            <a:extLst>
              <a:ext uri="{FF2B5EF4-FFF2-40B4-BE49-F238E27FC236}">
                <a16:creationId xmlns:a16="http://schemas.microsoft.com/office/drawing/2014/main" id="{409CFFB8-332C-E97B-8265-9735E40BF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347" y="5234729"/>
            <a:ext cx="1104744" cy="10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7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35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6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4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6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CA8492-5C7F-4BDF-BB8C-91807842F0A8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4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1E7B-EF74-49AA-B967-13E679B20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2067" y="592679"/>
            <a:ext cx="5591005" cy="3732434"/>
          </a:xfrm>
        </p:spPr>
        <p:txBody>
          <a:bodyPr>
            <a:normAutofit/>
          </a:bodyPr>
          <a:lstStyle/>
          <a:p>
            <a:pPr algn="ctr"/>
            <a:r>
              <a:rPr lang="en-US" sz="6800" b="1" dirty="0"/>
              <a:t>New Lebanon Central School District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1BF80-9597-456D-8C31-FC284ABCA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2026-2027 school Budget</a:t>
            </a:r>
          </a:p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Budget Hearing May 6,2026</a:t>
            </a:r>
          </a:p>
        </p:txBody>
      </p:sp>
      <p:pic>
        <p:nvPicPr>
          <p:cNvPr id="6" name="Picture 5" descr="A logo of a tiger jumping over a letter&#10;&#10;AI-generated content may be incorrect.">
            <a:extLst>
              <a:ext uri="{FF2B5EF4-FFF2-40B4-BE49-F238E27FC236}">
                <a16:creationId xmlns:a16="http://schemas.microsoft.com/office/drawing/2014/main" id="{B542733C-98DC-42CF-A914-171470AC9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1" y="1047376"/>
            <a:ext cx="4676231" cy="42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9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C9D27-9611-410A-9DE7-E2CC1D27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b="1" dirty="0"/>
              <a:t>2026-2027 Budget Calendar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236E4-3A3E-03E1-C507-9B1EFEA96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r="20267" b="-2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5A19-2419-4DAF-8595-A26D77FBD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700" dirty="0"/>
              <a:t>January 14, 2026  - Facilities and Food Service.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dirty="0"/>
              <a:t>February 11, 2026- Instructional Programs and Transportation.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dirty="0"/>
              <a:t>March 11, 2026     - Preliminary Full 26-27 Budget Presentation.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dirty="0"/>
              <a:t>April 1, 2026        - Budget Workshop 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dirty="0"/>
              <a:t>April 21, 2026      - Final Discussion and Adoption of 26-27 school year budget.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dirty="0"/>
              <a:t>April 21, 2026      - Special BOE Meeting - Questar III Budget Vote and  Election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b="1" dirty="0"/>
              <a:t>May 6, 2026         - Public Hearing on Proposed Budget.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dirty="0"/>
              <a:t>May 19, 2026       - Public Budget Vote and Board of Education Election.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5543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9D27-9611-410A-9DE7-E2CC1D27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2026-2027 Proposed Budget Breakdown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C86668A-65BF-4853-898B-F5D712F67C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182683"/>
              </p:ext>
            </p:extLst>
          </p:nvPr>
        </p:nvGraphicFramePr>
        <p:xfrm>
          <a:off x="1097280" y="1842621"/>
          <a:ext cx="6830408" cy="4357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284">
                  <a:extLst>
                    <a:ext uri="{9D8B030D-6E8A-4147-A177-3AD203B41FA5}">
                      <a16:colId xmlns:a16="http://schemas.microsoft.com/office/drawing/2014/main" val="2162628968"/>
                    </a:ext>
                  </a:extLst>
                </a:gridCol>
                <a:gridCol w="1577472">
                  <a:extLst>
                    <a:ext uri="{9D8B030D-6E8A-4147-A177-3AD203B41FA5}">
                      <a16:colId xmlns:a16="http://schemas.microsoft.com/office/drawing/2014/main" val="1277513437"/>
                    </a:ext>
                  </a:extLst>
                </a:gridCol>
                <a:gridCol w="1359326">
                  <a:extLst>
                    <a:ext uri="{9D8B030D-6E8A-4147-A177-3AD203B41FA5}">
                      <a16:colId xmlns:a16="http://schemas.microsoft.com/office/drawing/2014/main" val="47642737"/>
                    </a:ext>
                  </a:extLst>
                </a:gridCol>
                <a:gridCol w="1359326">
                  <a:extLst>
                    <a:ext uri="{9D8B030D-6E8A-4147-A177-3AD203B41FA5}">
                      <a16:colId xmlns:a16="http://schemas.microsoft.com/office/drawing/2014/main" val="2192628281"/>
                    </a:ext>
                  </a:extLst>
                </a:gridCol>
              </a:tblGrid>
              <a:tr h="25703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2025-2026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2026-2027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Difference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62971269"/>
                  </a:ext>
                </a:extLst>
              </a:tr>
              <a:tr h="25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Special Education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$1,829,261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$1,837,479.00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$8,218.00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30632487"/>
                  </a:ext>
                </a:extLst>
              </a:tr>
              <a:tr h="25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Employee Benefits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$4,559,201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$4,725,797.00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$166,596.00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42715604"/>
                  </a:ext>
                </a:extLst>
              </a:tr>
              <a:tr h="25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Instruction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$4,765,752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$4,632,296.00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-$133,456.00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25705488"/>
                  </a:ext>
                </a:extLst>
              </a:tr>
              <a:tr h="4675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Transportation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$841,574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$942,462.00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$100,888.00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3793443"/>
                  </a:ext>
                </a:extLst>
              </a:tr>
              <a:tr h="380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 and Maintenance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$990,077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$1,209,861.00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$219,784.00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5954071"/>
                  </a:ext>
                </a:extLst>
              </a:tr>
              <a:tr h="4675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Support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$943,069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$1,165,364.00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$222,295.00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93709165"/>
                  </a:ext>
                </a:extLst>
              </a:tr>
              <a:tr h="4675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Co-Curricular and Athletics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$155,400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$175,400.00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$20,000.00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5145697"/>
                  </a:ext>
                </a:extLst>
              </a:tr>
              <a:tr h="380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Debt Service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$1,125,486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$1,126,448.00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7068435"/>
                  </a:ext>
                </a:extLst>
              </a:tr>
              <a:tr h="380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Technology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$187,979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$119,870.00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-$68,109.00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1439348"/>
                  </a:ext>
                </a:extLst>
              </a:tr>
              <a:tr h="25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Interfund Transfers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$120,000.00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$90,000.00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7603262"/>
                  </a:ext>
                </a:extLst>
              </a:tr>
              <a:tr h="25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Expenditures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$15,427,799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$16,054,977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$627,178.00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346729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942386-CC54-7548-83FC-3470055AA9EB}"/>
              </a:ext>
            </a:extLst>
          </p:cNvPr>
          <p:cNvSpPr txBox="1"/>
          <p:nvPr/>
        </p:nvSpPr>
        <p:spPr>
          <a:xfrm>
            <a:off x="8637006" y="3245171"/>
            <a:ext cx="173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4.07% Budget increase</a:t>
            </a:r>
          </a:p>
        </p:txBody>
      </p:sp>
    </p:spTree>
    <p:extLst>
      <p:ext uri="{BB962C8B-B14F-4D97-AF65-F5344CB8AC3E}">
        <p14:creationId xmlns:p14="http://schemas.microsoft.com/office/powerpoint/2010/main" val="236558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460B8F-8861-4AD3-BDE4-B966F6018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45745"/>
              </p:ext>
            </p:extLst>
          </p:nvPr>
        </p:nvGraphicFramePr>
        <p:xfrm>
          <a:off x="4625814" y="607597"/>
          <a:ext cx="7229232" cy="5175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616">
                  <a:extLst>
                    <a:ext uri="{9D8B030D-6E8A-4147-A177-3AD203B41FA5}">
                      <a16:colId xmlns:a16="http://schemas.microsoft.com/office/drawing/2014/main" val="1534722445"/>
                    </a:ext>
                  </a:extLst>
                </a:gridCol>
                <a:gridCol w="3614616">
                  <a:extLst>
                    <a:ext uri="{9D8B030D-6E8A-4147-A177-3AD203B41FA5}">
                      <a16:colId xmlns:a16="http://schemas.microsoft.com/office/drawing/2014/main" val="2524582412"/>
                    </a:ext>
                  </a:extLst>
                </a:gridCol>
              </a:tblGrid>
              <a:tr h="285588">
                <a:tc gridSpan="2">
                  <a:txBody>
                    <a:bodyPr/>
                    <a:lstStyle/>
                    <a:p>
                      <a:r>
                        <a:rPr lang="en-US" dirty="0"/>
                        <a:t>2026-2027 Tax Cap Calculation: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527307"/>
                  </a:ext>
                </a:extLst>
              </a:tr>
              <a:tr h="44294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Prior Year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$10,732,666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316199308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Tax Base Growth Factor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1.0071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904828979"/>
                  </a:ext>
                </a:extLst>
              </a:tr>
              <a:tr h="442941">
                <a:tc>
                  <a:txBody>
                    <a:bodyPr/>
                    <a:lstStyle/>
                    <a:p>
                      <a:pPr algn="ctr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PILOT</a:t>
                      </a: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2325603666"/>
                  </a:ext>
                </a:extLst>
              </a:tr>
              <a:tr h="573763">
                <a:tc>
                  <a:txBody>
                    <a:bodyPr/>
                    <a:lstStyle/>
                    <a:p>
                      <a:pPr algn="ctr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PY Tax Cap exclusion</a:t>
                      </a: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$504,434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2178689697"/>
                  </a:ext>
                </a:extLst>
              </a:tr>
              <a:tr h="44294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CPI 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1.02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4435139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adjusted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$10,510,523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1259982422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 Capital exclusion - Aid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dirty="0">
                          <a:effectLst/>
                        </a:rPr>
                        <a:t>$685,747</a:t>
                      </a: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4095581248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= 26-27 Allowable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dirty="0">
                          <a:effectLst/>
                        </a:rPr>
                        <a:t>$11,196,270</a:t>
                      </a:r>
                    </a:p>
                  </a:txBody>
                  <a:tcPr marL="131243" marR="131243" marT="131243" marB="131243"/>
                </a:tc>
                <a:extLst>
                  <a:ext uri="{0D108BD9-81ED-4DB2-BD59-A6C34878D82A}">
                    <a16:rowId xmlns:a16="http://schemas.microsoft.com/office/drawing/2014/main" val="13777253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60943FC-5D48-46F9-BC43-DFEF6C48FA1B}"/>
              </a:ext>
            </a:extLst>
          </p:cNvPr>
          <p:cNvSpPr txBox="1"/>
          <p:nvPr/>
        </p:nvSpPr>
        <p:spPr>
          <a:xfrm>
            <a:off x="735724" y="716721"/>
            <a:ext cx="35840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4.32% allowable increase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The board is proposing a 6% </a:t>
            </a:r>
            <a:r>
              <a:rPr lang="en-US" sz="2400" b="1" dirty="0"/>
              <a:t>tax levy increase  which exceeds the tax cap and therefore requires approval by at least 60% of voters to pass.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3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C9D27-9611-410A-9DE7-E2CC1D27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Revenue Summary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9C86668A-65BF-4853-898B-F5D712F67C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827673"/>
              </p:ext>
            </p:extLst>
          </p:nvPr>
        </p:nvGraphicFramePr>
        <p:xfrm>
          <a:off x="657130" y="639763"/>
          <a:ext cx="6862955" cy="5299365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2243493">
                  <a:extLst>
                    <a:ext uri="{9D8B030D-6E8A-4147-A177-3AD203B41FA5}">
                      <a16:colId xmlns:a16="http://schemas.microsoft.com/office/drawing/2014/main" val="2162628968"/>
                    </a:ext>
                  </a:extLst>
                </a:gridCol>
                <a:gridCol w="1650243">
                  <a:extLst>
                    <a:ext uri="{9D8B030D-6E8A-4147-A177-3AD203B41FA5}">
                      <a16:colId xmlns:a16="http://schemas.microsoft.com/office/drawing/2014/main" val="2920831230"/>
                    </a:ext>
                  </a:extLst>
                </a:gridCol>
                <a:gridCol w="1650243">
                  <a:extLst>
                    <a:ext uri="{9D8B030D-6E8A-4147-A177-3AD203B41FA5}">
                      <a16:colId xmlns:a16="http://schemas.microsoft.com/office/drawing/2014/main" val="1999324054"/>
                    </a:ext>
                  </a:extLst>
                </a:gridCol>
                <a:gridCol w="1318976">
                  <a:extLst>
                    <a:ext uri="{9D8B030D-6E8A-4147-A177-3AD203B41FA5}">
                      <a16:colId xmlns:a16="http://schemas.microsoft.com/office/drawing/2014/main" val="2044824781"/>
                    </a:ext>
                  </a:extLst>
                </a:gridCol>
              </a:tblGrid>
              <a:tr h="63142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347" marR="0" marT="134881" marB="134881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2025-2026</a:t>
                      </a:r>
                    </a:p>
                  </a:txBody>
                  <a:tcPr marL="175347" marR="0" marT="134881" marB="13488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2026-2027</a:t>
                      </a:r>
                    </a:p>
                  </a:txBody>
                  <a:tcPr marL="175347" marR="0" marT="134881" marB="13488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175347" marR="0" marT="134881" marB="13488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632487"/>
                  </a:ext>
                </a:extLst>
              </a:tr>
              <a:tr h="6314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Non Tax Revenue</a:t>
                      </a:r>
                    </a:p>
                  </a:txBody>
                  <a:tcPr marL="175347" marR="0" marT="134881" marB="134881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$309,000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$329,000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$20,000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715604"/>
                  </a:ext>
                </a:extLst>
              </a:tr>
              <a:tr h="6314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State Aid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$3,897,515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$4,009,660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$112,145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705488"/>
                  </a:ext>
                </a:extLst>
              </a:tr>
              <a:tr h="6314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Tax Levy 6% tax increase</a:t>
                      </a:r>
                    </a:p>
                  </a:txBody>
                  <a:tcPr marL="175347" marR="0" marT="134881" marB="134881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$10,732,666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$11,376,626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$643,960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93443"/>
                  </a:ext>
                </a:extLst>
              </a:tr>
              <a:tr h="6314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Fund Balance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$400,933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$339,691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-$61,302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954071"/>
                  </a:ext>
                </a:extLst>
              </a:tr>
              <a:tr h="6314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ERS Reserve</a:t>
                      </a:r>
                    </a:p>
                  </a:txBody>
                  <a:tcPr marL="175347" marR="0" marT="134881" marB="134881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$37,625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-$37,625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09165"/>
                  </a:ext>
                </a:extLst>
              </a:tr>
              <a:tr h="6314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Debt Service Fund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$50,000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-$50,00</a:t>
                      </a:r>
                    </a:p>
                  </a:txBody>
                  <a:tcPr marL="175347" marR="0" marT="134881" marB="134881" anchor="b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145697"/>
                  </a:ext>
                </a:extLst>
              </a:tr>
              <a:tr h="6314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Budget</a:t>
                      </a:r>
                    </a:p>
                  </a:txBody>
                  <a:tcPr marL="175347" marR="0" marT="134881" marB="134881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$15,427,799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$16,054,977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$627,178</a:t>
                      </a:r>
                    </a:p>
                  </a:txBody>
                  <a:tcPr marL="175347" marR="0" marT="134881" marB="134881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67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039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3C8B-A454-B601-8D52-24644778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Impact of Tax Levy Increase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A7CB7-9B2C-1A63-8290-4ADEC5CA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51" y="1805877"/>
            <a:ext cx="10194202" cy="44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5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2EB56A1A-8685-45C8-A64C-D5045ACB4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F26EF-C373-449E-9A91-CA621DB8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34946"/>
            <a:ext cx="4015087" cy="1450757"/>
          </a:xfrm>
        </p:spPr>
        <p:txBody>
          <a:bodyPr>
            <a:normAutofit/>
          </a:bodyPr>
          <a:lstStyle/>
          <a:p>
            <a:r>
              <a:rPr lang="en-US" dirty="0"/>
              <a:t>Proposition #1 Budget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CDA6C2-9048-F787-F886-9428EC45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6314"/>
          <a:stretch>
            <a:fillRect/>
          </a:stretch>
        </p:blipFill>
        <p:spPr>
          <a:xfrm>
            <a:off x="628952" y="623178"/>
            <a:ext cx="3671055" cy="29234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9DF55E6-8C71-4381-81E4-31D3EBC96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863" y="623178"/>
            <a:ext cx="2447148" cy="1728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E825F-8D73-DEB1-F6EE-1AB9A9835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r="3489" b="-4"/>
          <a:stretch>
            <a:fillRect/>
          </a:stretch>
        </p:blipFill>
        <p:spPr>
          <a:xfrm>
            <a:off x="4465863" y="623178"/>
            <a:ext cx="2447148" cy="1728621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6E0AD8B-255F-4090-B0E4-668B3F32F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85671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19DE44C1-A00E-40B3-B723-D1199BD4E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3709572"/>
            <a:ext cx="3659927" cy="19734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E5B776-D05F-1807-F245-154471EF5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5" r="2" b="2"/>
          <a:stretch>
            <a:fillRect/>
          </a:stretch>
        </p:blipFill>
        <p:spPr>
          <a:xfrm>
            <a:off x="640080" y="3709572"/>
            <a:ext cx="3659927" cy="1973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21F8C2-B690-D999-70FD-7AA944968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90"/>
          <a:stretch>
            <a:fillRect/>
          </a:stretch>
        </p:blipFill>
        <p:spPr>
          <a:xfrm>
            <a:off x="4465863" y="2512667"/>
            <a:ext cx="2447148" cy="3181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362B0-E770-44D9-A400-46DBDB6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2198914"/>
            <a:ext cx="4015087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Vote on district spending plan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$</a:t>
            </a:r>
            <a:r>
              <a:rPr lang="en-US" b="1" dirty="0"/>
              <a:t>16,054,977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DD14EB9-7D82-468B-B45D-876BE90A5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8302865-9184-47F8-9D42-09980A3E5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93F4E-DE2A-5DE2-EFCE-2395BDFC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95673-A136-D6A1-0BD6-E71E4E71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/>
              <a:t>Proposition #2 Bus Purchase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D2639-7976-7C29-E362-FEB52048B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r="24595" b="-2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D1987-64EB-D14B-022D-7F501BF80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276702" cy="451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• 66-Passenger Bus — $169,281</a:t>
            </a:r>
          </a:p>
          <a:p>
            <a:pPr marL="0" indent="0">
              <a:buNone/>
            </a:pPr>
            <a:r>
              <a:rPr lang="en-US" sz="1400" dirty="0"/>
              <a:t>• Handicap-Accessible Bus — $135,567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Char char=" "/>
            </a:pPr>
            <a:r>
              <a:rPr lang="en-US" sz="1400" dirty="0"/>
              <a:t>Total Cost: $304,848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Char char=" "/>
            </a:pPr>
            <a:endParaRPr lang="en-US" sz="1400" b="1" dirty="0"/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Char char=" "/>
            </a:pPr>
            <a:endParaRPr lang="en-US" sz="1400" b="1" dirty="0"/>
          </a:p>
          <a:p>
            <a:r>
              <a:rPr lang="en-US" sz="1400" dirty="0"/>
              <a:t>✔ </a:t>
            </a:r>
            <a:r>
              <a:rPr lang="en-US" sz="1400" b="1" dirty="0"/>
              <a:t>No Increase to the School Budget</a:t>
            </a:r>
            <a:br>
              <a:rPr lang="en-US" sz="1400" dirty="0"/>
            </a:br>
            <a:r>
              <a:rPr lang="en-US" sz="1400" dirty="0"/>
              <a:t>✔ </a:t>
            </a:r>
            <a:r>
              <a:rPr lang="en-US" sz="1400" b="1" dirty="0"/>
              <a:t>No Increase to Property Taxes</a:t>
            </a:r>
            <a:endParaRPr lang="en-US" sz="1400" dirty="0"/>
          </a:p>
          <a:p>
            <a:r>
              <a:rPr lang="en-US" sz="1400" dirty="0"/>
              <a:t>No new cost. No tax impact.</a:t>
            </a:r>
            <a:br>
              <a:rPr lang="en-US" sz="1400" dirty="0"/>
            </a:br>
            <a:r>
              <a:rPr lang="en-US" sz="1400" dirty="0"/>
              <a:t>Part of our planned bus replacement cycle, debt remains level.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09191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C25892BF-5101-4CFA-8FAB-58AAD0E08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6E86198-1477-49B5-A9F7-533281581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C9D27-9611-410A-9DE7-E2CC1D27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Next Steps: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5A19-2419-4DAF-8595-A26D77FBD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5943600"/>
            <a:ext cx="10058400" cy="5435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 cap="all" spc="200">
                <a:solidFill>
                  <a:srgbClr val="FFFFFF"/>
                </a:solidFill>
                <a:latin typeface="+mj-lt"/>
              </a:rPr>
              <a:t>Budget Vote, May 19,2026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23918-E6CB-761F-624D-DFF667653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5802" b="2"/>
          <a:stretch>
            <a:fillRect/>
          </a:stretch>
        </p:blipFill>
        <p:spPr>
          <a:xfrm>
            <a:off x="634276" y="640080"/>
            <a:ext cx="2606936" cy="3931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103AFA-BCEB-7614-68FD-CDB32C7C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0" r="3" b="3"/>
          <a:stretch>
            <a:fillRect/>
          </a:stretch>
        </p:blipFill>
        <p:spPr>
          <a:xfrm rot="5400000">
            <a:off x="2822948" y="1211910"/>
            <a:ext cx="3928299" cy="2784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82D180-0CBA-BB31-F6C9-5ECB64F2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r="8081" b="2"/>
          <a:stretch>
            <a:fillRect/>
          </a:stretch>
        </p:blipFill>
        <p:spPr>
          <a:xfrm>
            <a:off x="9111656" y="630364"/>
            <a:ext cx="2614236" cy="393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8C9A8E-8A67-7932-26F0-F33F1CDF3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2" b="2"/>
          <a:stretch>
            <a:fillRect/>
          </a:stretch>
        </p:blipFill>
        <p:spPr>
          <a:xfrm>
            <a:off x="6336554" y="650193"/>
            <a:ext cx="2614236" cy="3931920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2CFA8D2C-EA3C-439E-A10F-700CCD177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9499</TotalTime>
  <Words>439</Words>
  <Application>Microsoft Office PowerPoint</Application>
  <PresentationFormat>Widescreen</PresentationFormat>
  <Paragraphs>131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Retrospect</vt:lpstr>
      <vt:lpstr>New Lebanon Central School District </vt:lpstr>
      <vt:lpstr>2026-2027 Budget Calendar</vt:lpstr>
      <vt:lpstr>2026-2027 Proposed Budget Breakdown</vt:lpstr>
      <vt:lpstr>PowerPoint Presentation</vt:lpstr>
      <vt:lpstr>Revenue Summary</vt:lpstr>
      <vt:lpstr>Estimated Impact of Tax Levy Increase</vt:lpstr>
      <vt:lpstr>Proposition #1 Budget</vt:lpstr>
      <vt:lpstr>Proposition #2 Bus Purchase</vt:lpstr>
      <vt:lpstr>Next Steps: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Lebanon Central School District </dc:title>
  <dc:creator>Brewster, Danielle</dc:creator>
  <cp:lastModifiedBy>Brewster, Danielle</cp:lastModifiedBy>
  <cp:revision>344</cp:revision>
  <cp:lastPrinted>2025-06-04T20:07:08Z</cp:lastPrinted>
  <dcterms:created xsi:type="dcterms:W3CDTF">2025-02-07T15:10:25Z</dcterms:created>
  <dcterms:modified xsi:type="dcterms:W3CDTF">2026-05-11T16:09:10Z</dcterms:modified>
</cp:coreProperties>
</file>