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98" r:id="rId3"/>
    <p:sldId id="300" r:id="rId4"/>
    <p:sldId id="260" r:id="rId5"/>
    <p:sldId id="288" r:id="rId6"/>
    <p:sldId id="272" r:id="rId7"/>
    <p:sldId id="277" r:id="rId8"/>
    <p:sldId id="305" r:id="rId9"/>
    <p:sldId id="265" r:id="rId10"/>
    <p:sldId id="302" r:id="rId11"/>
    <p:sldId id="275" r:id="rId12"/>
    <p:sldId id="267" r:id="rId13"/>
    <p:sldId id="291" r:id="rId14"/>
    <p:sldId id="304" r:id="rId15"/>
    <p:sldId id="268" r:id="rId16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29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419-41C3-93EB-2593DDC53B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19-41C3-93EB-2593DDC53B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19-41C3-93EB-2593DDC53B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419-41C3-93EB-2593DDC53B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419-41C3-93EB-2593DDC53BA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266-4B0C-A232-A82A0A59178A}"/>
              </c:ext>
            </c:extLst>
          </c:dPt>
          <c:dLbls>
            <c:dLbl>
              <c:idx val="1"/>
              <c:layout>
                <c:manualLayout>
                  <c:x val="9.9068887913775425E-3"/>
                  <c:y val="-9.013680352865548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19-41C3-93EB-2593DDC53BAE}"/>
                </c:ext>
              </c:extLst>
            </c:dLbl>
            <c:dLbl>
              <c:idx val="2"/>
              <c:layout>
                <c:manualLayout>
                  <c:x val="2.5007487223570431E-2"/>
                  <c:y val="-1.11627434275598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19-41C3-93EB-2593DDC53BAE}"/>
                </c:ext>
              </c:extLst>
            </c:dLbl>
            <c:dLbl>
              <c:idx val="3"/>
              <c:layout>
                <c:manualLayout>
                  <c:x val="5.4065297577413719E-2"/>
                  <c:y val="5.38897032089907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19-41C3-93EB-2593DDC53BAE}"/>
                </c:ext>
              </c:extLst>
            </c:dLbl>
            <c:dLbl>
              <c:idx val="4"/>
              <c:layout>
                <c:manualLayout>
                  <c:x val="-6.4516915989340584E-3"/>
                  <c:y val="7.4922545904157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19-41C3-93EB-2593DDC53BA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State Aid</c:v>
                </c:pt>
                <c:pt idx="1">
                  <c:v>Non-State Aid</c:v>
                </c:pt>
                <c:pt idx="2">
                  <c:v>Fund Balance</c:v>
                </c:pt>
                <c:pt idx="3">
                  <c:v>ERS Reserve</c:v>
                </c:pt>
                <c:pt idx="4">
                  <c:v>Debt Service</c:v>
                </c:pt>
                <c:pt idx="5">
                  <c:v>Levy</c:v>
                </c:pt>
              </c:strCache>
            </c:strRef>
          </c:cat>
          <c:val>
            <c:numRef>
              <c:f>Sheet1!$B$2:$B$7</c:f>
              <c:numCache>
                <c:formatCode>_("$"* #,##0.00_);_("$"* \(#,##0.00\);_("$"* "-"??_);_(@_)</c:formatCode>
                <c:ptCount val="6"/>
                <c:pt idx="0">
                  <c:v>3897515</c:v>
                </c:pt>
                <c:pt idx="1">
                  <c:v>309000</c:v>
                </c:pt>
                <c:pt idx="2">
                  <c:v>400993</c:v>
                </c:pt>
                <c:pt idx="3">
                  <c:v>37625</c:v>
                </c:pt>
                <c:pt idx="4">
                  <c:v>50000</c:v>
                </c:pt>
                <c:pt idx="5">
                  <c:v>10732666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5-4EC9-81DD-74BEEA9C6A3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Budget</c:v>
                </c:pt>
              </c:strCache>
            </c:strRef>
          </c:tx>
          <c:explosion val="1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185-46E3-9B18-7A7DE6EB8B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85-46E3-9B18-7A7DE6EB8B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185-46E3-9B18-7A7DE6EB8B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185-46E3-9B18-7A7DE6EB8B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185-46E3-9B18-7A7DE6EB8B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185-46E3-9B18-7A7DE6EB8B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185-46E3-9B18-7A7DE6EB8B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185-46E3-9B18-7A7DE6EB8B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185-46E3-9B18-7A7DE6EB8B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185-46E3-9B18-7A7DE6EB8BDC}"/>
              </c:ext>
            </c:extLst>
          </c:dPt>
          <c:dLbls>
            <c:dLbl>
              <c:idx val="0"/>
              <c:layout>
                <c:manualLayout>
                  <c:x val="7.4999999999999997E-2"/>
                  <c:y val="2.343749855822474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85-46E3-9B18-7A7DE6EB8BDC}"/>
                </c:ext>
              </c:extLst>
            </c:dLbl>
            <c:dLbl>
              <c:idx val="2"/>
              <c:layout>
                <c:manualLayout>
                  <c:x val="-0.10776316437007874"/>
                  <c:y val="2.109374870240218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85-46E3-9B18-7A7DE6EB8BDC}"/>
                </c:ext>
              </c:extLst>
            </c:dLbl>
            <c:dLbl>
              <c:idx val="3"/>
              <c:layout>
                <c:manualLayout>
                  <c:x val="-0.12656249999999999"/>
                  <c:y val="-2.1093748702402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85-46E3-9B18-7A7DE6EB8BDC}"/>
                </c:ext>
              </c:extLst>
            </c:dLbl>
            <c:dLbl>
              <c:idx val="4"/>
              <c:layout>
                <c:manualLayout>
                  <c:x val="-0.14531250000000001"/>
                  <c:y val="-2.34374985582247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85-46E3-9B18-7A7DE6EB8BDC}"/>
                </c:ext>
              </c:extLst>
            </c:dLbl>
            <c:dLbl>
              <c:idx val="5"/>
              <c:layout>
                <c:manualLayout>
                  <c:x val="-0.2"/>
                  <c:y val="-5.859374639556188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85-46E3-9B18-7A7DE6EB8BDC}"/>
                </c:ext>
              </c:extLst>
            </c:dLbl>
            <c:dLbl>
              <c:idx val="6"/>
              <c:layout>
                <c:manualLayout>
                  <c:x val="0.19843749999999993"/>
                  <c:y val="-0.16406248990757324"/>
                </c:manualLayout>
              </c:layout>
              <c:tx>
                <c:rich>
                  <a:bodyPr/>
                  <a:lstStyle/>
                  <a:p>
                    <a:fld id="{230151A6-8A48-43FC-8378-4BC84D312C51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185-46E3-9B18-7A7DE6EB8BDC}"/>
                </c:ext>
              </c:extLst>
            </c:dLbl>
            <c:dLbl>
              <c:idx val="7"/>
              <c:layout>
                <c:manualLayout>
                  <c:x val="-0.21562500000000001"/>
                  <c:y val="-0.168749989619218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185-46E3-9B18-7A7DE6EB8BDC}"/>
                </c:ext>
              </c:extLst>
            </c:dLbl>
            <c:dLbl>
              <c:idx val="8"/>
              <c:layout>
                <c:manualLayout>
                  <c:x val="-7.03125E-2"/>
                  <c:y val="-0.164062489907573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185-46E3-9B18-7A7DE6EB8BDC}"/>
                </c:ext>
              </c:extLst>
            </c:dLbl>
            <c:dLbl>
              <c:idx val="9"/>
              <c:layout>
                <c:manualLayout>
                  <c:x val="0.3"/>
                  <c:y val="-0.13124999192605857"/>
                </c:manualLayout>
              </c:layout>
              <c:tx>
                <c:rich>
                  <a:bodyPr/>
                  <a:lstStyle/>
                  <a:p>
                    <a:fld id="{35544898-B9B0-472A-BC6C-C28CB74C41C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6185-46E3-9B18-7A7DE6EB8BD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Instructional</c:v>
                </c:pt>
                <c:pt idx="1">
                  <c:v>Employee Benefits</c:v>
                </c:pt>
                <c:pt idx="2">
                  <c:v>Special Education</c:v>
                </c:pt>
                <c:pt idx="3">
                  <c:v>Debt Service</c:v>
                </c:pt>
                <c:pt idx="4">
                  <c:v>General Support</c:v>
                </c:pt>
                <c:pt idx="5">
                  <c:v>Operations and Maintenance</c:v>
                </c:pt>
                <c:pt idx="6">
                  <c:v>Transportation</c:v>
                </c:pt>
                <c:pt idx="7">
                  <c:v>Co-Curricular and Athletics</c:v>
                </c:pt>
                <c:pt idx="8">
                  <c:v>Information and Technology</c:v>
                </c:pt>
                <c:pt idx="9">
                  <c:v>Interfund Transfers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0.30299999999999999</c:v>
                </c:pt>
                <c:pt idx="1">
                  <c:v>0.29709999999999998</c:v>
                </c:pt>
                <c:pt idx="2">
                  <c:v>0.1104</c:v>
                </c:pt>
                <c:pt idx="3">
                  <c:v>6.8900000000000003E-2</c:v>
                </c:pt>
                <c:pt idx="4">
                  <c:v>6.1800000000000001E-2</c:v>
                </c:pt>
                <c:pt idx="5">
                  <c:v>6.9800000000000001E-2</c:v>
                </c:pt>
                <c:pt idx="6">
                  <c:v>5.4399999999999997E-2</c:v>
                </c:pt>
                <c:pt idx="7">
                  <c:v>1.0699999999999999E-2</c:v>
                </c:pt>
                <c:pt idx="8">
                  <c:v>1.6500000000000001E-2</c:v>
                </c:pt>
                <c:pt idx="9">
                  <c:v>7.3000000000000001E-3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185-46E3-9B18-7A7DE6EB8BD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5E86D-425F-456B-8BEE-5F9196A6A2CC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B3FFA20-7ABD-43B0-8E79-FFC0955D338D}">
      <dgm:prSet/>
      <dgm:spPr/>
      <dgm:t>
        <a:bodyPr/>
        <a:lstStyle/>
        <a:p>
          <a:r>
            <a:rPr lang="en-US" dirty="0"/>
            <a:t>$70,346 – Full-time Special Education Director (including family health benefits)</a:t>
          </a:r>
        </a:p>
      </dgm:t>
    </dgm:pt>
    <dgm:pt modelId="{9E930742-EF80-469D-987E-FFA6B9F4DBEF}" type="parTrans" cxnId="{C27E2C8F-9548-4370-9D78-31162336AA67}">
      <dgm:prSet/>
      <dgm:spPr/>
      <dgm:t>
        <a:bodyPr/>
        <a:lstStyle/>
        <a:p>
          <a:endParaRPr lang="en-US"/>
        </a:p>
      </dgm:t>
    </dgm:pt>
    <dgm:pt modelId="{9D61F1CD-E6D6-43DE-B269-F820440A8B79}" type="sibTrans" cxnId="{C27E2C8F-9548-4370-9D78-31162336AA67}">
      <dgm:prSet/>
      <dgm:spPr/>
      <dgm:t>
        <a:bodyPr/>
        <a:lstStyle/>
        <a:p>
          <a:endParaRPr lang="en-US"/>
        </a:p>
      </dgm:t>
    </dgm:pt>
    <dgm:pt modelId="{A5C314C4-109C-4C04-8FF2-3A5286709E30}">
      <dgm:prSet/>
      <dgm:spPr/>
      <dgm:t>
        <a:bodyPr/>
        <a:lstStyle/>
        <a:p>
          <a:r>
            <a:rPr lang="en-US" dirty="0"/>
            <a:t>$100,000 – Capital Outlay Project</a:t>
          </a:r>
        </a:p>
      </dgm:t>
    </dgm:pt>
    <dgm:pt modelId="{7E599078-6204-4723-AB8D-A82887443BD9}" type="parTrans" cxnId="{6325458D-BC15-462E-BA28-E40F27E1B03E}">
      <dgm:prSet/>
      <dgm:spPr/>
      <dgm:t>
        <a:bodyPr/>
        <a:lstStyle/>
        <a:p>
          <a:endParaRPr lang="en-US"/>
        </a:p>
      </dgm:t>
    </dgm:pt>
    <dgm:pt modelId="{E1C8F122-D142-43A4-A4A9-B39AE2AD24FE}" type="sibTrans" cxnId="{6325458D-BC15-462E-BA28-E40F27E1B03E}">
      <dgm:prSet/>
      <dgm:spPr/>
      <dgm:t>
        <a:bodyPr/>
        <a:lstStyle/>
        <a:p>
          <a:endParaRPr lang="en-US"/>
        </a:p>
      </dgm:t>
    </dgm:pt>
    <dgm:pt modelId="{82B63BC6-DAD4-4A1C-813F-02DFF9CA22A5}">
      <dgm:prSet/>
      <dgm:spPr/>
      <dgm:t>
        <a:bodyPr/>
        <a:lstStyle/>
        <a:p>
          <a:r>
            <a:rPr lang="en-US" dirty="0"/>
            <a:t>$85,000 – Replacement Truck &amp; Sander for aging vehicle</a:t>
          </a:r>
          <a:endParaRPr lang="en-US" dirty="0">
            <a:highlight>
              <a:srgbClr val="FFFF00"/>
            </a:highlight>
          </a:endParaRPr>
        </a:p>
      </dgm:t>
    </dgm:pt>
    <dgm:pt modelId="{D3C2D493-EDA8-4314-96B7-1038DC281266}" type="parTrans" cxnId="{C30D8061-D7FE-4065-9EAD-3A1CC2E3960B}">
      <dgm:prSet/>
      <dgm:spPr/>
      <dgm:t>
        <a:bodyPr/>
        <a:lstStyle/>
        <a:p>
          <a:endParaRPr lang="en-US"/>
        </a:p>
      </dgm:t>
    </dgm:pt>
    <dgm:pt modelId="{CE674E04-75EB-4DD9-AEEE-3CE94350883F}" type="sibTrans" cxnId="{C30D8061-D7FE-4065-9EAD-3A1CC2E3960B}">
      <dgm:prSet/>
      <dgm:spPr/>
      <dgm:t>
        <a:bodyPr/>
        <a:lstStyle/>
        <a:p>
          <a:endParaRPr lang="en-US"/>
        </a:p>
      </dgm:t>
    </dgm:pt>
    <dgm:pt modelId="{B4297190-DA59-4199-970D-AF2B667A4B7A}">
      <dgm:prSet/>
      <dgm:spPr/>
      <dgm:t>
        <a:bodyPr/>
        <a:lstStyle/>
        <a:p>
          <a:r>
            <a:rPr lang="en-US" dirty="0"/>
            <a:t>$104,295 – Teacher Retirement Incentives</a:t>
          </a:r>
        </a:p>
      </dgm:t>
    </dgm:pt>
    <dgm:pt modelId="{41232787-66FF-43A5-AB78-3162B4BE11B5}" type="parTrans" cxnId="{74B75977-0AF1-48D8-831C-FFF39D7C51EC}">
      <dgm:prSet/>
      <dgm:spPr/>
      <dgm:t>
        <a:bodyPr/>
        <a:lstStyle/>
        <a:p>
          <a:endParaRPr lang="en-US"/>
        </a:p>
      </dgm:t>
    </dgm:pt>
    <dgm:pt modelId="{1BD0E782-8194-4570-9121-77BC5414D890}" type="sibTrans" cxnId="{74B75977-0AF1-48D8-831C-FFF39D7C51EC}">
      <dgm:prSet/>
      <dgm:spPr/>
      <dgm:t>
        <a:bodyPr/>
        <a:lstStyle/>
        <a:p>
          <a:endParaRPr lang="en-US"/>
        </a:p>
      </dgm:t>
    </dgm:pt>
    <dgm:pt modelId="{3886F9C1-A86B-40EA-90F8-A1BDDB458779}">
      <dgm:prSet/>
      <dgm:spPr/>
      <dgm:t>
        <a:bodyPr/>
        <a:lstStyle/>
        <a:p>
          <a:r>
            <a:rPr lang="en-US" dirty="0"/>
            <a:t>$115,000 – Retirees Added to Health Insurance</a:t>
          </a:r>
        </a:p>
      </dgm:t>
    </dgm:pt>
    <dgm:pt modelId="{6802B66F-9CAF-4D1E-92E8-885FC815DB97}" type="parTrans" cxnId="{EF68CA58-98F3-49A4-AA4F-7053E2787800}">
      <dgm:prSet/>
      <dgm:spPr/>
      <dgm:t>
        <a:bodyPr/>
        <a:lstStyle/>
        <a:p>
          <a:endParaRPr lang="en-US"/>
        </a:p>
      </dgm:t>
    </dgm:pt>
    <dgm:pt modelId="{837151F4-AD40-45D3-902B-408EB66BC572}" type="sibTrans" cxnId="{EF68CA58-98F3-49A4-AA4F-7053E2787800}">
      <dgm:prSet/>
      <dgm:spPr/>
      <dgm:t>
        <a:bodyPr/>
        <a:lstStyle/>
        <a:p>
          <a:endParaRPr lang="en-US"/>
        </a:p>
      </dgm:t>
    </dgm:pt>
    <dgm:pt modelId="{9FC17230-1945-41E5-A5A7-2B8212627C82}">
      <dgm:prSet/>
      <dgm:spPr/>
      <dgm:t>
        <a:bodyPr/>
        <a:lstStyle/>
        <a:p>
          <a:r>
            <a:rPr lang="en-US" dirty="0"/>
            <a:t>$60,000 – Computer Replacements due to Windows 10 end-of-support</a:t>
          </a:r>
        </a:p>
      </dgm:t>
    </dgm:pt>
    <dgm:pt modelId="{A4B61677-7DA6-4FE4-8CAA-987B235C7F56}" type="parTrans" cxnId="{12F91985-77DB-44BF-9A34-29E306900CBB}">
      <dgm:prSet/>
      <dgm:spPr/>
      <dgm:t>
        <a:bodyPr/>
        <a:lstStyle/>
        <a:p>
          <a:endParaRPr lang="en-US"/>
        </a:p>
      </dgm:t>
    </dgm:pt>
    <dgm:pt modelId="{4D8541F2-BBA3-47BC-9012-E4D4741A514D}" type="sibTrans" cxnId="{12F91985-77DB-44BF-9A34-29E306900CBB}">
      <dgm:prSet/>
      <dgm:spPr/>
      <dgm:t>
        <a:bodyPr/>
        <a:lstStyle/>
        <a:p>
          <a:endParaRPr lang="en-US"/>
        </a:p>
      </dgm:t>
    </dgm:pt>
    <dgm:pt modelId="{F7F5BCB1-E333-45E6-BAB2-25B6FCFA9438}">
      <dgm:prSet/>
      <dgm:spPr/>
      <dgm:t>
        <a:bodyPr/>
        <a:lstStyle/>
        <a:p>
          <a:r>
            <a:rPr lang="en-US" dirty="0"/>
            <a:t>$16,000 annually (4 years) – Server Replacement Plan for aging infrastructure</a:t>
          </a:r>
        </a:p>
      </dgm:t>
    </dgm:pt>
    <dgm:pt modelId="{6BFC5F5F-792C-4227-BAFE-3C6DA3650FD8}" type="parTrans" cxnId="{C23FC034-E55D-4BEE-A062-E6CA90ECA36B}">
      <dgm:prSet/>
      <dgm:spPr/>
      <dgm:t>
        <a:bodyPr/>
        <a:lstStyle/>
        <a:p>
          <a:endParaRPr lang="en-US"/>
        </a:p>
      </dgm:t>
    </dgm:pt>
    <dgm:pt modelId="{E65C8F7D-8C99-4C2B-8E17-C31A2672D1C5}" type="sibTrans" cxnId="{C23FC034-E55D-4BEE-A062-E6CA90ECA36B}">
      <dgm:prSet/>
      <dgm:spPr/>
      <dgm:t>
        <a:bodyPr/>
        <a:lstStyle/>
        <a:p>
          <a:endParaRPr lang="en-US"/>
        </a:p>
      </dgm:t>
    </dgm:pt>
    <dgm:pt modelId="{5210AF90-35DE-4342-8801-0DF545E2B1C5}" type="pres">
      <dgm:prSet presAssocID="{8815E86D-425F-456B-8BEE-5F9196A6A2CC}" presName="vert0" presStyleCnt="0">
        <dgm:presLayoutVars>
          <dgm:dir/>
          <dgm:animOne val="branch"/>
          <dgm:animLvl val="lvl"/>
        </dgm:presLayoutVars>
      </dgm:prSet>
      <dgm:spPr/>
    </dgm:pt>
    <dgm:pt modelId="{1391EC31-1607-4316-A45E-40E3661D21E9}" type="pres">
      <dgm:prSet presAssocID="{9B3FFA20-7ABD-43B0-8E79-FFC0955D338D}" presName="thickLine" presStyleLbl="alignNode1" presStyleIdx="0" presStyleCnt="7"/>
      <dgm:spPr/>
    </dgm:pt>
    <dgm:pt modelId="{BCF4317E-2A09-48D9-94A7-D96AB28B3E93}" type="pres">
      <dgm:prSet presAssocID="{9B3FFA20-7ABD-43B0-8E79-FFC0955D338D}" presName="horz1" presStyleCnt="0"/>
      <dgm:spPr/>
    </dgm:pt>
    <dgm:pt modelId="{50356A66-A23B-446F-859C-EF7B04B85669}" type="pres">
      <dgm:prSet presAssocID="{9B3FFA20-7ABD-43B0-8E79-FFC0955D338D}" presName="tx1" presStyleLbl="revTx" presStyleIdx="0" presStyleCnt="7"/>
      <dgm:spPr/>
    </dgm:pt>
    <dgm:pt modelId="{69A035F8-806C-492B-B44B-E60091BDED69}" type="pres">
      <dgm:prSet presAssocID="{9B3FFA20-7ABD-43B0-8E79-FFC0955D338D}" presName="vert1" presStyleCnt="0"/>
      <dgm:spPr/>
    </dgm:pt>
    <dgm:pt modelId="{9826A0DB-400C-459B-8735-6F028E982D03}" type="pres">
      <dgm:prSet presAssocID="{A5C314C4-109C-4C04-8FF2-3A5286709E30}" presName="thickLine" presStyleLbl="alignNode1" presStyleIdx="1" presStyleCnt="7"/>
      <dgm:spPr/>
    </dgm:pt>
    <dgm:pt modelId="{CDA17981-4D8F-442D-8E16-EBD6F78E2C9B}" type="pres">
      <dgm:prSet presAssocID="{A5C314C4-109C-4C04-8FF2-3A5286709E30}" presName="horz1" presStyleCnt="0"/>
      <dgm:spPr/>
    </dgm:pt>
    <dgm:pt modelId="{E20E2F29-B8BE-49D5-AD78-A7EB9071ADEE}" type="pres">
      <dgm:prSet presAssocID="{A5C314C4-109C-4C04-8FF2-3A5286709E30}" presName="tx1" presStyleLbl="revTx" presStyleIdx="1" presStyleCnt="7"/>
      <dgm:spPr/>
    </dgm:pt>
    <dgm:pt modelId="{F4DC7BBB-476D-4780-BCD2-136801D28F68}" type="pres">
      <dgm:prSet presAssocID="{A5C314C4-109C-4C04-8FF2-3A5286709E30}" presName="vert1" presStyleCnt="0"/>
      <dgm:spPr/>
    </dgm:pt>
    <dgm:pt modelId="{2385C7D9-3F4A-4DAE-A032-876ED399985A}" type="pres">
      <dgm:prSet presAssocID="{82B63BC6-DAD4-4A1C-813F-02DFF9CA22A5}" presName="thickLine" presStyleLbl="alignNode1" presStyleIdx="2" presStyleCnt="7"/>
      <dgm:spPr/>
    </dgm:pt>
    <dgm:pt modelId="{86D470CD-9535-44B9-A053-3D3CEA375004}" type="pres">
      <dgm:prSet presAssocID="{82B63BC6-DAD4-4A1C-813F-02DFF9CA22A5}" presName="horz1" presStyleCnt="0"/>
      <dgm:spPr/>
    </dgm:pt>
    <dgm:pt modelId="{0D939202-E1B4-4395-84A0-E2558F4DFE43}" type="pres">
      <dgm:prSet presAssocID="{82B63BC6-DAD4-4A1C-813F-02DFF9CA22A5}" presName="tx1" presStyleLbl="revTx" presStyleIdx="2" presStyleCnt="7"/>
      <dgm:spPr/>
    </dgm:pt>
    <dgm:pt modelId="{4A20A82B-352B-4F6D-85D1-4A5D4741E31B}" type="pres">
      <dgm:prSet presAssocID="{82B63BC6-DAD4-4A1C-813F-02DFF9CA22A5}" presName="vert1" presStyleCnt="0"/>
      <dgm:spPr/>
    </dgm:pt>
    <dgm:pt modelId="{89C87558-6BF0-49D4-97F9-C8F86FCB7877}" type="pres">
      <dgm:prSet presAssocID="{B4297190-DA59-4199-970D-AF2B667A4B7A}" presName="thickLine" presStyleLbl="alignNode1" presStyleIdx="3" presStyleCnt="7"/>
      <dgm:spPr/>
    </dgm:pt>
    <dgm:pt modelId="{E21891B5-5489-4D8F-BD12-41076A3AEEDD}" type="pres">
      <dgm:prSet presAssocID="{B4297190-DA59-4199-970D-AF2B667A4B7A}" presName="horz1" presStyleCnt="0"/>
      <dgm:spPr/>
    </dgm:pt>
    <dgm:pt modelId="{BB918464-3BA2-4480-A677-D63EB16AD971}" type="pres">
      <dgm:prSet presAssocID="{B4297190-DA59-4199-970D-AF2B667A4B7A}" presName="tx1" presStyleLbl="revTx" presStyleIdx="3" presStyleCnt="7"/>
      <dgm:spPr/>
    </dgm:pt>
    <dgm:pt modelId="{EDF7832A-FF79-4C93-BC0F-727E9FC3390A}" type="pres">
      <dgm:prSet presAssocID="{B4297190-DA59-4199-970D-AF2B667A4B7A}" presName="vert1" presStyleCnt="0"/>
      <dgm:spPr/>
    </dgm:pt>
    <dgm:pt modelId="{66AD6F94-06B8-46F9-BBAD-C7ED0C9DC456}" type="pres">
      <dgm:prSet presAssocID="{3886F9C1-A86B-40EA-90F8-A1BDDB458779}" presName="thickLine" presStyleLbl="alignNode1" presStyleIdx="4" presStyleCnt="7"/>
      <dgm:spPr/>
    </dgm:pt>
    <dgm:pt modelId="{BE043EAE-415C-4A19-B482-6846F757BDD5}" type="pres">
      <dgm:prSet presAssocID="{3886F9C1-A86B-40EA-90F8-A1BDDB458779}" presName="horz1" presStyleCnt="0"/>
      <dgm:spPr/>
    </dgm:pt>
    <dgm:pt modelId="{60F5E5D4-52CC-4881-8CF8-C29D992C09A9}" type="pres">
      <dgm:prSet presAssocID="{3886F9C1-A86B-40EA-90F8-A1BDDB458779}" presName="tx1" presStyleLbl="revTx" presStyleIdx="4" presStyleCnt="7"/>
      <dgm:spPr/>
    </dgm:pt>
    <dgm:pt modelId="{98908153-2886-4F3C-939E-F15E9F2D3D07}" type="pres">
      <dgm:prSet presAssocID="{3886F9C1-A86B-40EA-90F8-A1BDDB458779}" presName="vert1" presStyleCnt="0"/>
      <dgm:spPr/>
    </dgm:pt>
    <dgm:pt modelId="{3AF0E83D-5661-4F08-ACEF-3D5FEBF3940B}" type="pres">
      <dgm:prSet presAssocID="{9FC17230-1945-41E5-A5A7-2B8212627C82}" presName="thickLine" presStyleLbl="alignNode1" presStyleIdx="5" presStyleCnt="7"/>
      <dgm:spPr/>
    </dgm:pt>
    <dgm:pt modelId="{A701696B-EDA1-4E28-BEFD-B800B194F3A4}" type="pres">
      <dgm:prSet presAssocID="{9FC17230-1945-41E5-A5A7-2B8212627C82}" presName="horz1" presStyleCnt="0"/>
      <dgm:spPr/>
    </dgm:pt>
    <dgm:pt modelId="{2CAA9EE1-E975-4558-80DD-BD56537CD1FF}" type="pres">
      <dgm:prSet presAssocID="{9FC17230-1945-41E5-A5A7-2B8212627C82}" presName="tx1" presStyleLbl="revTx" presStyleIdx="5" presStyleCnt="7"/>
      <dgm:spPr/>
    </dgm:pt>
    <dgm:pt modelId="{918676D9-F979-4E01-ABC7-CA665A250F0F}" type="pres">
      <dgm:prSet presAssocID="{9FC17230-1945-41E5-A5A7-2B8212627C82}" presName="vert1" presStyleCnt="0"/>
      <dgm:spPr/>
    </dgm:pt>
    <dgm:pt modelId="{463C0C28-D98B-4545-9199-C369072A27A1}" type="pres">
      <dgm:prSet presAssocID="{F7F5BCB1-E333-45E6-BAB2-25B6FCFA9438}" presName="thickLine" presStyleLbl="alignNode1" presStyleIdx="6" presStyleCnt="7"/>
      <dgm:spPr/>
    </dgm:pt>
    <dgm:pt modelId="{A5453556-B09A-4E9A-85D9-0AD1B809D903}" type="pres">
      <dgm:prSet presAssocID="{F7F5BCB1-E333-45E6-BAB2-25B6FCFA9438}" presName="horz1" presStyleCnt="0"/>
      <dgm:spPr/>
    </dgm:pt>
    <dgm:pt modelId="{888C3F12-517F-464F-AA6C-50FD6F363DBB}" type="pres">
      <dgm:prSet presAssocID="{F7F5BCB1-E333-45E6-BAB2-25B6FCFA9438}" presName="tx1" presStyleLbl="revTx" presStyleIdx="6" presStyleCnt="7"/>
      <dgm:spPr/>
    </dgm:pt>
    <dgm:pt modelId="{5B3E716D-0CE1-4930-946D-A7475AA92C16}" type="pres">
      <dgm:prSet presAssocID="{F7F5BCB1-E333-45E6-BAB2-25B6FCFA9438}" presName="vert1" presStyleCnt="0"/>
      <dgm:spPr/>
    </dgm:pt>
  </dgm:ptLst>
  <dgm:cxnLst>
    <dgm:cxn modelId="{CFDE4615-4B36-4FCB-A359-8F2BAC7B6F4A}" type="presOf" srcId="{9B3FFA20-7ABD-43B0-8E79-FFC0955D338D}" destId="{50356A66-A23B-446F-859C-EF7B04B85669}" srcOrd="0" destOrd="0" presId="urn:microsoft.com/office/officeart/2008/layout/LinedList"/>
    <dgm:cxn modelId="{C23FC034-E55D-4BEE-A062-E6CA90ECA36B}" srcId="{8815E86D-425F-456B-8BEE-5F9196A6A2CC}" destId="{F7F5BCB1-E333-45E6-BAB2-25B6FCFA9438}" srcOrd="6" destOrd="0" parTransId="{6BFC5F5F-792C-4227-BAFE-3C6DA3650FD8}" sibTransId="{E65C8F7D-8C99-4C2B-8E17-C31A2672D1C5}"/>
    <dgm:cxn modelId="{C30D8061-D7FE-4065-9EAD-3A1CC2E3960B}" srcId="{8815E86D-425F-456B-8BEE-5F9196A6A2CC}" destId="{82B63BC6-DAD4-4A1C-813F-02DFF9CA22A5}" srcOrd="2" destOrd="0" parTransId="{D3C2D493-EDA8-4314-96B7-1038DC281266}" sibTransId="{CE674E04-75EB-4DD9-AEEE-3CE94350883F}"/>
    <dgm:cxn modelId="{74B75977-0AF1-48D8-831C-FFF39D7C51EC}" srcId="{8815E86D-425F-456B-8BEE-5F9196A6A2CC}" destId="{B4297190-DA59-4199-970D-AF2B667A4B7A}" srcOrd="3" destOrd="0" parTransId="{41232787-66FF-43A5-AB78-3162B4BE11B5}" sibTransId="{1BD0E782-8194-4570-9121-77BC5414D890}"/>
    <dgm:cxn modelId="{C183BB78-4462-4725-818F-10391DBF601D}" type="presOf" srcId="{9FC17230-1945-41E5-A5A7-2B8212627C82}" destId="{2CAA9EE1-E975-4558-80DD-BD56537CD1FF}" srcOrd="0" destOrd="0" presId="urn:microsoft.com/office/officeart/2008/layout/LinedList"/>
    <dgm:cxn modelId="{EF68CA58-98F3-49A4-AA4F-7053E2787800}" srcId="{8815E86D-425F-456B-8BEE-5F9196A6A2CC}" destId="{3886F9C1-A86B-40EA-90F8-A1BDDB458779}" srcOrd="4" destOrd="0" parTransId="{6802B66F-9CAF-4D1E-92E8-885FC815DB97}" sibTransId="{837151F4-AD40-45D3-902B-408EB66BC572}"/>
    <dgm:cxn modelId="{12F91985-77DB-44BF-9A34-29E306900CBB}" srcId="{8815E86D-425F-456B-8BEE-5F9196A6A2CC}" destId="{9FC17230-1945-41E5-A5A7-2B8212627C82}" srcOrd="5" destOrd="0" parTransId="{A4B61677-7DA6-4FE4-8CAA-987B235C7F56}" sibTransId="{4D8541F2-BBA3-47BC-9012-E4D4741A514D}"/>
    <dgm:cxn modelId="{6325458D-BC15-462E-BA28-E40F27E1B03E}" srcId="{8815E86D-425F-456B-8BEE-5F9196A6A2CC}" destId="{A5C314C4-109C-4C04-8FF2-3A5286709E30}" srcOrd="1" destOrd="0" parTransId="{7E599078-6204-4723-AB8D-A82887443BD9}" sibTransId="{E1C8F122-D142-43A4-A4A9-B39AE2AD24FE}"/>
    <dgm:cxn modelId="{C27E2C8F-9548-4370-9D78-31162336AA67}" srcId="{8815E86D-425F-456B-8BEE-5F9196A6A2CC}" destId="{9B3FFA20-7ABD-43B0-8E79-FFC0955D338D}" srcOrd="0" destOrd="0" parTransId="{9E930742-EF80-469D-987E-FFA6B9F4DBEF}" sibTransId="{9D61F1CD-E6D6-43DE-B269-F820440A8B79}"/>
    <dgm:cxn modelId="{EC070390-5F38-463A-B9EC-3713F4099C8C}" type="presOf" srcId="{82B63BC6-DAD4-4A1C-813F-02DFF9CA22A5}" destId="{0D939202-E1B4-4395-84A0-E2558F4DFE43}" srcOrd="0" destOrd="0" presId="urn:microsoft.com/office/officeart/2008/layout/LinedList"/>
    <dgm:cxn modelId="{AC5306BD-0ACA-4BBE-9E77-EED60C2B20EF}" type="presOf" srcId="{B4297190-DA59-4199-970D-AF2B667A4B7A}" destId="{BB918464-3BA2-4480-A677-D63EB16AD971}" srcOrd="0" destOrd="0" presId="urn:microsoft.com/office/officeart/2008/layout/LinedList"/>
    <dgm:cxn modelId="{BB847BCA-8441-450D-9C56-C3C6E50A64A8}" type="presOf" srcId="{8815E86D-425F-456B-8BEE-5F9196A6A2CC}" destId="{5210AF90-35DE-4342-8801-0DF545E2B1C5}" srcOrd="0" destOrd="0" presId="urn:microsoft.com/office/officeart/2008/layout/LinedList"/>
    <dgm:cxn modelId="{8E9E26CB-9FEE-4301-97BC-CDF8297312A6}" type="presOf" srcId="{A5C314C4-109C-4C04-8FF2-3A5286709E30}" destId="{E20E2F29-B8BE-49D5-AD78-A7EB9071ADEE}" srcOrd="0" destOrd="0" presId="urn:microsoft.com/office/officeart/2008/layout/LinedList"/>
    <dgm:cxn modelId="{90DBDBE0-EEA7-41BD-9A29-064B0D34A920}" type="presOf" srcId="{F7F5BCB1-E333-45E6-BAB2-25B6FCFA9438}" destId="{888C3F12-517F-464F-AA6C-50FD6F363DBB}" srcOrd="0" destOrd="0" presId="urn:microsoft.com/office/officeart/2008/layout/LinedList"/>
    <dgm:cxn modelId="{C98D56EF-D0EF-4D94-AF11-57FA753FA4D5}" type="presOf" srcId="{3886F9C1-A86B-40EA-90F8-A1BDDB458779}" destId="{60F5E5D4-52CC-4881-8CF8-C29D992C09A9}" srcOrd="0" destOrd="0" presId="urn:microsoft.com/office/officeart/2008/layout/LinedList"/>
    <dgm:cxn modelId="{2975DF2D-FB04-430F-88BA-79C3FD522312}" type="presParOf" srcId="{5210AF90-35DE-4342-8801-0DF545E2B1C5}" destId="{1391EC31-1607-4316-A45E-40E3661D21E9}" srcOrd="0" destOrd="0" presId="urn:microsoft.com/office/officeart/2008/layout/LinedList"/>
    <dgm:cxn modelId="{2BF47FE1-1579-4E75-BB3A-9AF3888ABE3F}" type="presParOf" srcId="{5210AF90-35DE-4342-8801-0DF545E2B1C5}" destId="{BCF4317E-2A09-48D9-94A7-D96AB28B3E93}" srcOrd="1" destOrd="0" presId="urn:microsoft.com/office/officeart/2008/layout/LinedList"/>
    <dgm:cxn modelId="{0AE1F7E1-1CE0-483C-858F-87F2222358BD}" type="presParOf" srcId="{BCF4317E-2A09-48D9-94A7-D96AB28B3E93}" destId="{50356A66-A23B-446F-859C-EF7B04B85669}" srcOrd="0" destOrd="0" presId="urn:microsoft.com/office/officeart/2008/layout/LinedList"/>
    <dgm:cxn modelId="{FF7BEC5F-2780-4038-ADC9-2773F0CDE7A1}" type="presParOf" srcId="{BCF4317E-2A09-48D9-94A7-D96AB28B3E93}" destId="{69A035F8-806C-492B-B44B-E60091BDED69}" srcOrd="1" destOrd="0" presId="urn:microsoft.com/office/officeart/2008/layout/LinedList"/>
    <dgm:cxn modelId="{5E3D8D04-7217-4B10-BE96-973006B23689}" type="presParOf" srcId="{5210AF90-35DE-4342-8801-0DF545E2B1C5}" destId="{9826A0DB-400C-459B-8735-6F028E982D03}" srcOrd="2" destOrd="0" presId="urn:microsoft.com/office/officeart/2008/layout/LinedList"/>
    <dgm:cxn modelId="{4DA6C85B-BBEF-44A4-A87C-83C821EF2B5F}" type="presParOf" srcId="{5210AF90-35DE-4342-8801-0DF545E2B1C5}" destId="{CDA17981-4D8F-442D-8E16-EBD6F78E2C9B}" srcOrd="3" destOrd="0" presId="urn:microsoft.com/office/officeart/2008/layout/LinedList"/>
    <dgm:cxn modelId="{3A4506CC-FDE3-44C2-B9B2-0911D9CCEBC7}" type="presParOf" srcId="{CDA17981-4D8F-442D-8E16-EBD6F78E2C9B}" destId="{E20E2F29-B8BE-49D5-AD78-A7EB9071ADEE}" srcOrd="0" destOrd="0" presId="urn:microsoft.com/office/officeart/2008/layout/LinedList"/>
    <dgm:cxn modelId="{59E98CDB-7A26-42A5-9A42-7B88FA36775B}" type="presParOf" srcId="{CDA17981-4D8F-442D-8E16-EBD6F78E2C9B}" destId="{F4DC7BBB-476D-4780-BCD2-136801D28F68}" srcOrd="1" destOrd="0" presId="urn:microsoft.com/office/officeart/2008/layout/LinedList"/>
    <dgm:cxn modelId="{82C7749C-A8FD-497A-97E0-E25B6CCC8C35}" type="presParOf" srcId="{5210AF90-35DE-4342-8801-0DF545E2B1C5}" destId="{2385C7D9-3F4A-4DAE-A032-876ED399985A}" srcOrd="4" destOrd="0" presId="urn:microsoft.com/office/officeart/2008/layout/LinedList"/>
    <dgm:cxn modelId="{B7C7EEC8-10B9-4DBA-A75D-6F9DAD701AB0}" type="presParOf" srcId="{5210AF90-35DE-4342-8801-0DF545E2B1C5}" destId="{86D470CD-9535-44B9-A053-3D3CEA375004}" srcOrd="5" destOrd="0" presId="urn:microsoft.com/office/officeart/2008/layout/LinedList"/>
    <dgm:cxn modelId="{F5A8070A-5DB8-433F-9F61-843F74DD0443}" type="presParOf" srcId="{86D470CD-9535-44B9-A053-3D3CEA375004}" destId="{0D939202-E1B4-4395-84A0-E2558F4DFE43}" srcOrd="0" destOrd="0" presId="urn:microsoft.com/office/officeart/2008/layout/LinedList"/>
    <dgm:cxn modelId="{46EC41A9-FF0D-4438-8024-875646C0203E}" type="presParOf" srcId="{86D470CD-9535-44B9-A053-3D3CEA375004}" destId="{4A20A82B-352B-4F6D-85D1-4A5D4741E31B}" srcOrd="1" destOrd="0" presId="urn:microsoft.com/office/officeart/2008/layout/LinedList"/>
    <dgm:cxn modelId="{90F4C400-4A40-498B-841D-106475AF3903}" type="presParOf" srcId="{5210AF90-35DE-4342-8801-0DF545E2B1C5}" destId="{89C87558-6BF0-49D4-97F9-C8F86FCB7877}" srcOrd="6" destOrd="0" presId="urn:microsoft.com/office/officeart/2008/layout/LinedList"/>
    <dgm:cxn modelId="{2582E5FE-0A77-4F8C-8DBC-1310E3CCD473}" type="presParOf" srcId="{5210AF90-35DE-4342-8801-0DF545E2B1C5}" destId="{E21891B5-5489-4D8F-BD12-41076A3AEEDD}" srcOrd="7" destOrd="0" presId="urn:microsoft.com/office/officeart/2008/layout/LinedList"/>
    <dgm:cxn modelId="{F00ABDF3-4898-4BE8-A17B-D87D6D101763}" type="presParOf" srcId="{E21891B5-5489-4D8F-BD12-41076A3AEEDD}" destId="{BB918464-3BA2-4480-A677-D63EB16AD971}" srcOrd="0" destOrd="0" presId="urn:microsoft.com/office/officeart/2008/layout/LinedList"/>
    <dgm:cxn modelId="{65B75AC0-7281-4EF1-ABA5-22659D4534F3}" type="presParOf" srcId="{E21891B5-5489-4D8F-BD12-41076A3AEEDD}" destId="{EDF7832A-FF79-4C93-BC0F-727E9FC3390A}" srcOrd="1" destOrd="0" presId="urn:microsoft.com/office/officeart/2008/layout/LinedList"/>
    <dgm:cxn modelId="{CC54ED01-F898-4F64-BF44-58D9FA43DB17}" type="presParOf" srcId="{5210AF90-35DE-4342-8801-0DF545E2B1C5}" destId="{66AD6F94-06B8-46F9-BBAD-C7ED0C9DC456}" srcOrd="8" destOrd="0" presId="urn:microsoft.com/office/officeart/2008/layout/LinedList"/>
    <dgm:cxn modelId="{CD1F25C4-78D7-477C-9247-2D1297D4EB2B}" type="presParOf" srcId="{5210AF90-35DE-4342-8801-0DF545E2B1C5}" destId="{BE043EAE-415C-4A19-B482-6846F757BDD5}" srcOrd="9" destOrd="0" presId="urn:microsoft.com/office/officeart/2008/layout/LinedList"/>
    <dgm:cxn modelId="{8D0E1041-0871-47CD-988C-AF02C1BB0E2D}" type="presParOf" srcId="{BE043EAE-415C-4A19-B482-6846F757BDD5}" destId="{60F5E5D4-52CC-4881-8CF8-C29D992C09A9}" srcOrd="0" destOrd="0" presId="urn:microsoft.com/office/officeart/2008/layout/LinedList"/>
    <dgm:cxn modelId="{6987B159-C3D7-4416-912C-5E6E33C64ABF}" type="presParOf" srcId="{BE043EAE-415C-4A19-B482-6846F757BDD5}" destId="{98908153-2886-4F3C-939E-F15E9F2D3D07}" srcOrd="1" destOrd="0" presId="urn:microsoft.com/office/officeart/2008/layout/LinedList"/>
    <dgm:cxn modelId="{F0C5DDA4-17B3-43AE-8FD7-1A37CEA23E0B}" type="presParOf" srcId="{5210AF90-35DE-4342-8801-0DF545E2B1C5}" destId="{3AF0E83D-5661-4F08-ACEF-3D5FEBF3940B}" srcOrd="10" destOrd="0" presId="urn:microsoft.com/office/officeart/2008/layout/LinedList"/>
    <dgm:cxn modelId="{AC385E71-4816-482D-8B93-41854220704A}" type="presParOf" srcId="{5210AF90-35DE-4342-8801-0DF545E2B1C5}" destId="{A701696B-EDA1-4E28-BEFD-B800B194F3A4}" srcOrd="11" destOrd="0" presId="urn:microsoft.com/office/officeart/2008/layout/LinedList"/>
    <dgm:cxn modelId="{C5D2C4F8-E411-4F51-AB1C-28B514D1CB78}" type="presParOf" srcId="{A701696B-EDA1-4E28-BEFD-B800B194F3A4}" destId="{2CAA9EE1-E975-4558-80DD-BD56537CD1FF}" srcOrd="0" destOrd="0" presId="urn:microsoft.com/office/officeart/2008/layout/LinedList"/>
    <dgm:cxn modelId="{28E150AB-5973-4B53-A80D-F3619F2DFB0D}" type="presParOf" srcId="{A701696B-EDA1-4E28-BEFD-B800B194F3A4}" destId="{918676D9-F979-4E01-ABC7-CA665A250F0F}" srcOrd="1" destOrd="0" presId="urn:microsoft.com/office/officeart/2008/layout/LinedList"/>
    <dgm:cxn modelId="{93FE3C19-5DA4-441A-B779-4AE99BE2738C}" type="presParOf" srcId="{5210AF90-35DE-4342-8801-0DF545E2B1C5}" destId="{463C0C28-D98B-4545-9199-C369072A27A1}" srcOrd="12" destOrd="0" presId="urn:microsoft.com/office/officeart/2008/layout/LinedList"/>
    <dgm:cxn modelId="{40559F5D-8BC1-452D-B45C-06A414DB4CA7}" type="presParOf" srcId="{5210AF90-35DE-4342-8801-0DF545E2B1C5}" destId="{A5453556-B09A-4E9A-85D9-0AD1B809D903}" srcOrd="13" destOrd="0" presId="urn:microsoft.com/office/officeart/2008/layout/LinedList"/>
    <dgm:cxn modelId="{18201321-8150-4FAC-AC5A-CDAE1C325A67}" type="presParOf" srcId="{A5453556-B09A-4E9A-85D9-0AD1B809D903}" destId="{888C3F12-517F-464F-AA6C-50FD6F363DBB}" srcOrd="0" destOrd="0" presId="urn:microsoft.com/office/officeart/2008/layout/LinedList"/>
    <dgm:cxn modelId="{EFACB2B3-6E0B-4F60-8E3B-C318B7816D7F}" type="presParOf" srcId="{A5453556-B09A-4E9A-85D9-0AD1B809D903}" destId="{5B3E716D-0CE1-4930-946D-A7475AA92C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1EC31-1607-4316-A45E-40E3661D21E9}">
      <dsp:nvSpPr>
        <dsp:cNvPr id="0" name=""/>
        <dsp:cNvSpPr/>
      </dsp:nvSpPr>
      <dsp:spPr>
        <a:xfrm>
          <a:off x="0" y="448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356A66-A23B-446F-859C-EF7B04B85669}">
      <dsp:nvSpPr>
        <dsp:cNvPr id="0" name=""/>
        <dsp:cNvSpPr/>
      </dsp:nvSpPr>
      <dsp:spPr>
        <a:xfrm>
          <a:off x="0" y="448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$70,346 – Full-time Special Education Director (including family health benefits)</a:t>
          </a:r>
        </a:p>
      </dsp:txBody>
      <dsp:txXfrm>
        <a:off x="0" y="448"/>
        <a:ext cx="6405063" cy="524183"/>
      </dsp:txXfrm>
    </dsp:sp>
    <dsp:sp modelId="{9826A0DB-400C-459B-8735-6F028E982D03}">
      <dsp:nvSpPr>
        <dsp:cNvPr id="0" name=""/>
        <dsp:cNvSpPr/>
      </dsp:nvSpPr>
      <dsp:spPr>
        <a:xfrm>
          <a:off x="0" y="524631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0E2F29-B8BE-49D5-AD78-A7EB9071ADEE}">
      <dsp:nvSpPr>
        <dsp:cNvPr id="0" name=""/>
        <dsp:cNvSpPr/>
      </dsp:nvSpPr>
      <dsp:spPr>
        <a:xfrm>
          <a:off x="0" y="524631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$100,000 – Capital Outlay Project</a:t>
          </a:r>
        </a:p>
      </dsp:txBody>
      <dsp:txXfrm>
        <a:off x="0" y="524631"/>
        <a:ext cx="6405063" cy="524183"/>
      </dsp:txXfrm>
    </dsp:sp>
    <dsp:sp modelId="{2385C7D9-3F4A-4DAE-A032-876ED399985A}">
      <dsp:nvSpPr>
        <dsp:cNvPr id="0" name=""/>
        <dsp:cNvSpPr/>
      </dsp:nvSpPr>
      <dsp:spPr>
        <a:xfrm>
          <a:off x="0" y="1048814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939202-E1B4-4395-84A0-E2558F4DFE43}">
      <dsp:nvSpPr>
        <dsp:cNvPr id="0" name=""/>
        <dsp:cNvSpPr/>
      </dsp:nvSpPr>
      <dsp:spPr>
        <a:xfrm>
          <a:off x="0" y="1048814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$85,000 – Replacement Truck &amp; Sander for aging vehicle</a:t>
          </a:r>
          <a:endParaRPr lang="en-US" sz="1500" kern="1200" dirty="0">
            <a:highlight>
              <a:srgbClr val="FFFF00"/>
            </a:highlight>
          </a:endParaRPr>
        </a:p>
      </dsp:txBody>
      <dsp:txXfrm>
        <a:off x="0" y="1048814"/>
        <a:ext cx="6405063" cy="524183"/>
      </dsp:txXfrm>
    </dsp:sp>
    <dsp:sp modelId="{89C87558-6BF0-49D4-97F9-C8F86FCB7877}">
      <dsp:nvSpPr>
        <dsp:cNvPr id="0" name=""/>
        <dsp:cNvSpPr/>
      </dsp:nvSpPr>
      <dsp:spPr>
        <a:xfrm>
          <a:off x="0" y="1572998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918464-3BA2-4480-A677-D63EB16AD971}">
      <dsp:nvSpPr>
        <dsp:cNvPr id="0" name=""/>
        <dsp:cNvSpPr/>
      </dsp:nvSpPr>
      <dsp:spPr>
        <a:xfrm>
          <a:off x="0" y="1572998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$104,295 – Teacher Retirement Incentives</a:t>
          </a:r>
        </a:p>
      </dsp:txBody>
      <dsp:txXfrm>
        <a:off x="0" y="1572998"/>
        <a:ext cx="6405063" cy="524183"/>
      </dsp:txXfrm>
    </dsp:sp>
    <dsp:sp modelId="{66AD6F94-06B8-46F9-BBAD-C7ED0C9DC456}">
      <dsp:nvSpPr>
        <dsp:cNvPr id="0" name=""/>
        <dsp:cNvSpPr/>
      </dsp:nvSpPr>
      <dsp:spPr>
        <a:xfrm>
          <a:off x="0" y="2097181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F5E5D4-52CC-4881-8CF8-C29D992C09A9}">
      <dsp:nvSpPr>
        <dsp:cNvPr id="0" name=""/>
        <dsp:cNvSpPr/>
      </dsp:nvSpPr>
      <dsp:spPr>
        <a:xfrm>
          <a:off x="0" y="2097181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$115,000 – Retirees Added to Health Insurance</a:t>
          </a:r>
        </a:p>
      </dsp:txBody>
      <dsp:txXfrm>
        <a:off x="0" y="2097181"/>
        <a:ext cx="6405063" cy="524183"/>
      </dsp:txXfrm>
    </dsp:sp>
    <dsp:sp modelId="{3AF0E83D-5661-4F08-ACEF-3D5FEBF3940B}">
      <dsp:nvSpPr>
        <dsp:cNvPr id="0" name=""/>
        <dsp:cNvSpPr/>
      </dsp:nvSpPr>
      <dsp:spPr>
        <a:xfrm>
          <a:off x="0" y="2621365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AA9EE1-E975-4558-80DD-BD56537CD1FF}">
      <dsp:nvSpPr>
        <dsp:cNvPr id="0" name=""/>
        <dsp:cNvSpPr/>
      </dsp:nvSpPr>
      <dsp:spPr>
        <a:xfrm>
          <a:off x="0" y="2621365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$60,000 – Computer Replacements due to Windows 10 end-of-support</a:t>
          </a:r>
        </a:p>
      </dsp:txBody>
      <dsp:txXfrm>
        <a:off x="0" y="2621365"/>
        <a:ext cx="6405063" cy="524183"/>
      </dsp:txXfrm>
    </dsp:sp>
    <dsp:sp modelId="{463C0C28-D98B-4545-9199-C369072A27A1}">
      <dsp:nvSpPr>
        <dsp:cNvPr id="0" name=""/>
        <dsp:cNvSpPr/>
      </dsp:nvSpPr>
      <dsp:spPr>
        <a:xfrm>
          <a:off x="0" y="3145548"/>
          <a:ext cx="6405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3F12-517F-464F-AA6C-50FD6F363DBB}">
      <dsp:nvSpPr>
        <dsp:cNvPr id="0" name=""/>
        <dsp:cNvSpPr/>
      </dsp:nvSpPr>
      <dsp:spPr>
        <a:xfrm>
          <a:off x="0" y="3145548"/>
          <a:ext cx="6405063" cy="52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$16,000 annually (4 years) – Server Replacement Plan for aging infrastructure</a:t>
          </a:r>
        </a:p>
      </dsp:txBody>
      <dsp:txXfrm>
        <a:off x="0" y="3145548"/>
        <a:ext cx="6405063" cy="524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5B5C-E3B8-4B6B-8971-AB5B680FE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E4ED8-3A1B-43C5-AB53-BF5B9528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ED8-3A1B-43C5-AB53-BF5B9528A0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724C-6C91-4E1E-6403-9CEBB42D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DCDAB-A05C-41CB-E3F4-C178CA50C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390EE3-1EA5-2616-5C56-A2827489B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7A949-2D9F-E083-B959-C097B3E59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ED8-3A1B-43C5-AB53-BF5B9528A0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6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9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0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7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35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6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4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CA8492-5C7F-4BDF-BB8C-91807842F0A8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4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jp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1E7B-EF74-49AA-B967-13E679B20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2067" y="592679"/>
            <a:ext cx="5591005" cy="3732434"/>
          </a:xfrm>
        </p:spPr>
        <p:txBody>
          <a:bodyPr>
            <a:normAutofit/>
          </a:bodyPr>
          <a:lstStyle/>
          <a:p>
            <a:pPr algn="ctr"/>
            <a:r>
              <a:rPr lang="en-US" sz="6800" b="1" dirty="0"/>
              <a:t>New Lebanon Central School District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1BF80-9597-456D-8C31-FC284ABCA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2026-2027 school Budget</a:t>
            </a:r>
          </a:p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Budget Presentation #3</a:t>
            </a:r>
          </a:p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March 11,2026</a:t>
            </a:r>
          </a:p>
        </p:txBody>
      </p:sp>
      <p:pic>
        <p:nvPicPr>
          <p:cNvPr id="6" name="Picture 5" descr="A logo of a tiger jumping over a letter&#10;&#10;AI-generated content may be incorrect.">
            <a:extLst>
              <a:ext uri="{FF2B5EF4-FFF2-40B4-BE49-F238E27FC236}">
                <a16:creationId xmlns:a16="http://schemas.microsoft.com/office/drawing/2014/main" id="{B542733C-98DC-42CF-A914-171470AC9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0" y="939799"/>
            <a:ext cx="4676231" cy="425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665F1-F8DF-6B4B-A957-2D06B8DDB8EE}"/>
              </a:ext>
            </a:extLst>
          </p:cNvPr>
          <p:cNvSpPr txBox="1"/>
          <p:nvPr/>
        </p:nvSpPr>
        <p:spPr>
          <a:xfrm>
            <a:off x="6729999" y="5824745"/>
            <a:ext cx="4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By, Danielle Brewster and Chris Harper</a:t>
            </a:r>
          </a:p>
        </p:txBody>
      </p:sp>
    </p:spTree>
    <p:extLst>
      <p:ext uri="{BB962C8B-B14F-4D97-AF65-F5344CB8AC3E}">
        <p14:creationId xmlns:p14="http://schemas.microsoft.com/office/powerpoint/2010/main" val="322709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FFF7B-1AE9-35AB-F71D-068BB6360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4ED7F-88F8-B040-2DB3-67E5A51E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Budget Additions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0BD59-9884-4870-B97A-D0C197319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r="3" b="3"/>
          <a:stretch>
            <a:fillRect/>
          </a:stretch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66191B6-D214-C648-62AB-753766D07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51368"/>
          <a:stretch>
            <a:fillRect/>
          </a:stretch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7C23D4DE-DEFD-82CF-5673-ABF223BFC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011420"/>
              </p:ext>
            </p:extLst>
          </p:nvPr>
        </p:nvGraphicFramePr>
        <p:xfrm>
          <a:off x="5144679" y="2198914"/>
          <a:ext cx="6405063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8065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3C8B-A454-B601-8D52-24644778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 Balance Projection 2026-2027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0BD514-A52E-F4F1-8601-6B6A12981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373468"/>
              </p:ext>
            </p:extLst>
          </p:nvPr>
        </p:nvGraphicFramePr>
        <p:xfrm>
          <a:off x="1096962" y="1846263"/>
          <a:ext cx="8349042" cy="378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014">
                  <a:extLst>
                    <a:ext uri="{9D8B030D-6E8A-4147-A177-3AD203B41FA5}">
                      <a16:colId xmlns:a16="http://schemas.microsoft.com/office/drawing/2014/main" val="1027737540"/>
                    </a:ext>
                  </a:extLst>
                </a:gridCol>
                <a:gridCol w="2783014">
                  <a:extLst>
                    <a:ext uri="{9D8B030D-6E8A-4147-A177-3AD203B41FA5}">
                      <a16:colId xmlns:a16="http://schemas.microsoft.com/office/drawing/2014/main" val="1136138819"/>
                    </a:ext>
                  </a:extLst>
                </a:gridCol>
                <a:gridCol w="2783014">
                  <a:extLst>
                    <a:ext uri="{9D8B030D-6E8A-4147-A177-3AD203B41FA5}">
                      <a16:colId xmlns:a16="http://schemas.microsoft.com/office/drawing/2014/main" val="1799016171"/>
                    </a:ext>
                  </a:extLst>
                </a:gridCol>
              </a:tblGrid>
              <a:tr h="3652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89266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$14,984,997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$15,098,029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13871"/>
                  </a:ext>
                </a:extLst>
              </a:tr>
              <a:tr h="403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$400,993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427947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Reserves/ Debt Service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$87,625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208005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$15,427,799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$15,061,103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54535"/>
                  </a:ext>
                </a:extLst>
              </a:tr>
              <a:tr h="6304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 Revenue over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90353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Unassigned Fund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$596,500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$650,000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963953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 Fund Balance (over 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Unknown until end of school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991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0820FD-4B3A-49D1-9BE0-7D32DFB37CFD}"/>
              </a:ext>
            </a:extLst>
          </p:cNvPr>
          <p:cNvSpPr txBox="1"/>
          <p:nvPr/>
        </p:nvSpPr>
        <p:spPr>
          <a:xfrm>
            <a:off x="1981200" y="5704206"/>
            <a:ext cx="728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recommended to keep 4% of next years projected budget in fund balance which would be about $653,640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96FF4-9F83-148E-F96C-80CFB1396DB0}"/>
              </a:ext>
            </a:extLst>
          </p:cNvPr>
          <p:cNvSpPr txBox="1"/>
          <p:nvPr/>
        </p:nvSpPr>
        <p:spPr>
          <a:xfrm>
            <a:off x="9499013" y="2095508"/>
            <a:ext cx="2580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Special Education out-of-district placement costs.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current foster care placements impacting tuition costs.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Psychologist positions unfilled for most of the school year, resulting in lower personnel expenditures.</a:t>
            </a:r>
          </a:p>
        </p:txBody>
      </p:sp>
    </p:spTree>
    <p:extLst>
      <p:ext uri="{BB962C8B-B14F-4D97-AF65-F5344CB8AC3E}">
        <p14:creationId xmlns:p14="http://schemas.microsoft.com/office/powerpoint/2010/main" val="344370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634A2-D706-451B-8FD1-EE45100F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Reserves &amp;</a:t>
            </a:r>
            <a:br>
              <a:rPr lang="en-US" sz="4400" b="1" dirty="0"/>
            </a:br>
            <a:r>
              <a:rPr lang="en-US" sz="4400" b="1" dirty="0"/>
              <a:t>Debt Service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83358C1-2FD6-F95F-C238-3FE375E3C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093620"/>
              </p:ext>
            </p:extLst>
          </p:nvPr>
        </p:nvGraphicFramePr>
        <p:xfrm>
          <a:off x="559593" y="108857"/>
          <a:ext cx="5204166" cy="4320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144">
                  <a:extLst>
                    <a:ext uri="{9D8B030D-6E8A-4147-A177-3AD203B41FA5}">
                      <a16:colId xmlns:a16="http://schemas.microsoft.com/office/drawing/2014/main" val="1420622140"/>
                    </a:ext>
                  </a:extLst>
                </a:gridCol>
                <a:gridCol w="1006481">
                  <a:extLst>
                    <a:ext uri="{9D8B030D-6E8A-4147-A177-3AD203B41FA5}">
                      <a16:colId xmlns:a16="http://schemas.microsoft.com/office/drawing/2014/main" val="1065937589"/>
                    </a:ext>
                  </a:extLst>
                </a:gridCol>
                <a:gridCol w="2940541">
                  <a:extLst>
                    <a:ext uri="{9D8B030D-6E8A-4147-A177-3AD203B41FA5}">
                      <a16:colId xmlns:a16="http://schemas.microsoft.com/office/drawing/2014/main" val="597782296"/>
                    </a:ext>
                  </a:extLst>
                </a:gridCol>
              </a:tblGrid>
              <a:tr h="31786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Reserve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2025-2026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Purpose</a:t>
                      </a:r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20421471"/>
                  </a:ext>
                </a:extLst>
              </a:tr>
              <a:tr h="250556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Capital Reserve</a:t>
                      </a:r>
                      <a:endParaRPr lang="en-US" sz="1100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$946,206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Planned to use for upcoming Capital project 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/>
                      <a:br>
                        <a:rPr lang="en-US" sz="1100" dirty="0"/>
                      </a:b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1956865271"/>
                  </a:ext>
                </a:extLst>
              </a:tr>
              <a:tr h="53257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Workers Comp Reserve</a:t>
                      </a:r>
                      <a:endParaRPr lang="en-US" sz="110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$112,717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limit a large cost spike due to a significant claim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/>
                      <a:br>
                        <a:rPr lang="en-US" sz="1100" dirty="0"/>
                      </a:b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3884656320"/>
                  </a:ext>
                </a:extLst>
              </a:tr>
              <a:tr h="45041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Unemployment Reserve</a:t>
                      </a:r>
                      <a:endParaRPr lang="en-US" sz="110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$82,902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district from a significant number of unemployment claims</a:t>
                      </a: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3634382969"/>
                  </a:ext>
                </a:extLst>
              </a:tr>
              <a:tr h="45041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ERS Reserve</a:t>
                      </a:r>
                      <a:endParaRPr lang="en-US" sz="1100" b="0" u="none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/>
                        <a:t>$324,895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the district from increased employer contribution rates.</a:t>
                      </a:r>
                      <a:endParaRPr lang="en-US" sz="1100" b="0" u="none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315455328"/>
                  </a:ext>
                </a:extLst>
              </a:tr>
              <a:tr h="773717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Tax Cert Reserve</a:t>
                      </a:r>
                      <a:endParaRPr lang="en-US" sz="1100" b="0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$33,488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the district against payments arising from court judgements to reduce school tax assessments on property within districts boundaries.</a:t>
                      </a:r>
                      <a:endParaRPr lang="en-US" sz="1100" b="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490694128"/>
                  </a:ext>
                </a:extLst>
              </a:tr>
              <a:tr h="596033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Employee Benefits Reserve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$128.571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Protects district from a large single year payout.</a:t>
                      </a:r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4223863818"/>
                  </a:ext>
                </a:extLst>
              </a:tr>
              <a:tr h="418348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 Reserve Total: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$1,628,778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1293837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751A40-180D-84EC-C5EB-C30F7645E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28453"/>
              </p:ext>
            </p:extLst>
          </p:nvPr>
        </p:nvGraphicFramePr>
        <p:xfrm>
          <a:off x="559593" y="5311941"/>
          <a:ext cx="5271024" cy="964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128">
                  <a:extLst>
                    <a:ext uri="{9D8B030D-6E8A-4147-A177-3AD203B41FA5}">
                      <a16:colId xmlns:a16="http://schemas.microsoft.com/office/drawing/2014/main" val="1869390930"/>
                    </a:ext>
                  </a:extLst>
                </a:gridCol>
                <a:gridCol w="1016706">
                  <a:extLst>
                    <a:ext uri="{9D8B030D-6E8A-4147-A177-3AD203B41FA5}">
                      <a16:colId xmlns:a16="http://schemas.microsoft.com/office/drawing/2014/main" val="3721856373"/>
                    </a:ext>
                  </a:extLst>
                </a:gridCol>
                <a:gridCol w="2983190">
                  <a:extLst>
                    <a:ext uri="{9D8B030D-6E8A-4147-A177-3AD203B41FA5}">
                      <a16:colId xmlns:a16="http://schemas.microsoft.com/office/drawing/2014/main" val="1393590663"/>
                    </a:ext>
                  </a:extLst>
                </a:gridCol>
              </a:tblGrid>
              <a:tr h="482278"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Debt Service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$365,180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Can be used to put towards debt payments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70585"/>
                  </a:ext>
                </a:extLst>
              </a:tr>
              <a:tr h="482278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Total Debt Service &amp; Reserves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$1,993,958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6248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14B992D-BEEE-AC94-7D25-00EA69011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0" y="301802"/>
            <a:ext cx="2854036" cy="2140527"/>
          </a:xfrm>
          <a:prstGeom prst="rect">
            <a:avLst/>
          </a:prstGeom>
        </p:spPr>
      </p:pic>
      <p:pic>
        <p:nvPicPr>
          <p:cNvPr id="11" name="Picture 10" descr="A black umbrella over a piggybank">
            <a:extLst>
              <a:ext uri="{FF2B5EF4-FFF2-40B4-BE49-F238E27FC236}">
                <a16:creationId xmlns:a16="http://schemas.microsoft.com/office/drawing/2014/main" id="{6796DE1A-3532-0694-944C-E66349049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0" y="3834325"/>
            <a:ext cx="2817028" cy="22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DBF0FF-2FE2-472B-BDF8-1D88971E5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35026"/>
              </p:ext>
            </p:extLst>
          </p:nvPr>
        </p:nvGraphicFramePr>
        <p:xfrm>
          <a:off x="5155780" y="679936"/>
          <a:ext cx="5927938" cy="492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44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57979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$16,341,000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en-US" sz="3300"/>
                        <a:t>Reserves/Debt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2538F7A-A0FF-4E9E-807F-F42BF28BF3FF}"/>
              </a:ext>
            </a:extLst>
          </p:cNvPr>
          <p:cNvSpPr txBox="1"/>
          <p:nvPr/>
        </p:nvSpPr>
        <p:spPr>
          <a:xfrm>
            <a:off x="1252200" y="679936"/>
            <a:ext cx="266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Budget Gap of $1,269,674 </a:t>
            </a:r>
            <a:r>
              <a:rPr lang="en-US" sz="2400" b="1" u="sng" dirty="0"/>
              <a:t>without </a:t>
            </a:r>
            <a:r>
              <a:rPr lang="en-US" sz="2400" b="1" dirty="0"/>
              <a:t>a tax increase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34654-22F3-446B-A6FD-4D3DC09922DD}"/>
              </a:ext>
            </a:extLst>
          </p:cNvPr>
          <p:cNvSpPr txBox="1"/>
          <p:nvPr/>
        </p:nvSpPr>
        <p:spPr>
          <a:xfrm>
            <a:off x="1252200" y="402802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Options to Balance Budget</a:t>
            </a:r>
            <a:r>
              <a:rPr lang="en-US" u="sng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Tax Levy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Fund balance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Reserves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Debt Service fund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Reductions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Spreadsheet and calculator">
            <a:extLst>
              <a:ext uri="{FF2B5EF4-FFF2-40B4-BE49-F238E27FC236}">
                <a16:creationId xmlns:a16="http://schemas.microsoft.com/office/drawing/2014/main" id="{7B1B1ECE-F362-6164-43CA-9306C1681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77" y="2012184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2626-F682-290F-26F6-03E58D263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CB7D1E-D56C-3DAD-A1DC-E0771BEC1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86283"/>
              </p:ext>
            </p:extLst>
          </p:nvPr>
        </p:nvGraphicFramePr>
        <p:xfrm>
          <a:off x="5155780" y="679936"/>
          <a:ext cx="5927938" cy="492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44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57979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$16,341,000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$11,196,317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$400,000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en-US" sz="3300" dirty="0"/>
                        <a:t>Reserves/Debt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$85,000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E31A61-D75B-D9E1-0420-11DD2F3BF067}"/>
              </a:ext>
            </a:extLst>
          </p:cNvPr>
          <p:cNvSpPr txBox="1"/>
          <p:nvPr/>
        </p:nvSpPr>
        <p:spPr>
          <a:xfrm>
            <a:off x="443948" y="487025"/>
            <a:ext cx="45852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Example using 4.32% Max Tax Levy increase:</a:t>
            </a:r>
          </a:p>
          <a:p>
            <a:endParaRPr lang="en-US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4.32% tax levy increase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$400k Fund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$85k Debt service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This would leave a $321,023 budget gap:</a:t>
            </a:r>
          </a:p>
          <a:p>
            <a:endParaRPr lang="en-US" sz="2400" b="1" dirty="0"/>
          </a:p>
          <a:p>
            <a:r>
              <a:rPr lang="en-US" sz="2400" b="1" dirty="0"/>
              <a:t>Pending variables: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Health insurance rates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CSEA negotiations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State Aid projections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220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91D3A-010B-4B5A-95C3-59DD051E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b="1" dirty="0"/>
              <a:t>Next Steps: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F94CA-78A0-9CAA-2779-8FD8D0E63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r="3" b="3"/>
          <a:stretch>
            <a:fillRect/>
          </a:stretch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7281A-A9F4-5BD4-DC14-35944FAC3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Would the Board like to schedule a Budget Workshop for April 1st?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Final Enacted State Budget is expected to be adopted by April 1st.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Final health insurance rates are expected by March 27th.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CSEA negotiations are expected to be closer to finalization.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026480-4BA2-E5FD-E28A-146E81526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3167158"/>
            <a:ext cx="4020296" cy="2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4B46D-C4D6-4DF1-8D23-BA31302D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b="1" dirty="0"/>
              <a:t>Budget Goals- 2026-2027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77A8A-ADA7-8B25-D69D-48993F86F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r="-1" b="3997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375C3-4081-4A79-B749-A60765504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91440" lvl="0" indent="-91440" rtl="0"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en-US" dirty="0"/>
              <a:t>1.  New Lebanon CSD will maintain a balanced budget while supporting academic excellence and expanding resources for students and staff.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US" dirty="0"/>
              <a:t>2. Increase fiscal awareness among all stakeholders through communication and professional development.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US" dirty="0"/>
              <a:t>3. Stay within the tax cap and meet state mandated requirements.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0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440AE-4287-1F41-332E-659F16B66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D8CC3-8927-C76B-9252-B3C3E293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2026-2027 Budget Calendar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253DF-181D-A103-2F92-15984457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FC5F1-55B0-1F0F-B884-5725669D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 marL="91440" lvl="0" indent="-91440" rtl="0"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January 14, 2026  - Facilities and Food Service.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February 11, 2026- Instructional Programs and Transportation.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 b="1"/>
              <a:t>March 11, 2026     - Preliminary Full 26-27 Budget Presentation.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April 1, 2026        - Budget Workshop - If Needed.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April 14, 2026      - Final Discussion and Adoption of 26-27 school year budget.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April 14, 2026      - Special BOE Meeting - Questar III Budget Vote and  Election - Time TBD.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May 6, 2026         - Public Hearing on Proposed Budget.</a:t>
            </a:r>
          </a:p>
          <a:p>
            <a:pPr marL="91440" lvl="0" indent="-91440" rtl="0"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 sz="1400"/>
              <a:t>May 19, 2026       - Public Budget Vote and Board of Education Election.</a:t>
            </a:r>
          </a:p>
          <a:p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313D0-87D5-4AD8-86EC-6C462FB1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dirty="0"/>
            </a:br>
            <a:r>
              <a:rPr lang="en-US" b="1" dirty="0"/>
              <a:t>A look back at the 2025-2026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D309-D677-4AB4-AA7D-D13124E77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Budget Summary: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6720A1-6A47-4E28-8BF4-7464EBCEA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03584"/>
              </p:ext>
            </p:extLst>
          </p:nvPr>
        </p:nvGraphicFramePr>
        <p:xfrm>
          <a:off x="1386047" y="2380686"/>
          <a:ext cx="4064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498">
                  <a:extLst>
                    <a:ext uri="{9D8B030D-6E8A-4147-A177-3AD203B41FA5}">
                      <a16:colId xmlns:a16="http://schemas.microsoft.com/office/drawing/2014/main" val="651374398"/>
                    </a:ext>
                  </a:extLst>
                </a:gridCol>
                <a:gridCol w="1750502">
                  <a:extLst>
                    <a:ext uri="{9D8B030D-6E8A-4147-A177-3AD203B41FA5}">
                      <a16:colId xmlns:a16="http://schemas.microsoft.com/office/drawing/2014/main" val="3105976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588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$15,427,799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1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Aid &amp; Non- tax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$4,206,515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1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 Balance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$400,993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3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ERS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$37,625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9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Debt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6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Levy Amount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$10,732,666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747215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8CC1B6C-46DA-46F2-BB96-951BAA1FA0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687168"/>
              </p:ext>
            </p:extLst>
          </p:nvPr>
        </p:nvGraphicFramePr>
        <p:xfrm>
          <a:off x="5832951" y="1737360"/>
          <a:ext cx="6230614" cy="444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355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7">
            <a:extLst>
              <a:ext uri="{FF2B5EF4-FFF2-40B4-BE49-F238E27FC236}">
                <a16:creationId xmlns:a16="http://schemas.microsoft.com/office/drawing/2014/main" id="{F2FA1E88-5237-474F-91B9-66E49D7F63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995549"/>
              </p:ext>
            </p:extLst>
          </p:nvPr>
        </p:nvGraphicFramePr>
        <p:xfrm>
          <a:off x="4792269" y="640080"/>
          <a:ext cx="6697578" cy="5577840"/>
        </p:xfrm>
        <a:graphic>
          <a:graphicData uri="http://schemas.openxmlformats.org/drawingml/2006/table">
            <a:tbl>
              <a:tblPr firstRow="1" bandRow="1"/>
              <a:tblGrid>
                <a:gridCol w="3779781">
                  <a:extLst>
                    <a:ext uri="{9D8B030D-6E8A-4147-A177-3AD203B41FA5}">
                      <a16:colId xmlns:a16="http://schemas.microsoft.com/office/drawing/2014/main" val="1491421374"/>
                    </a:ext>
                  </a:extLst>
                </a:gridCol>
                <a:gridCol w="2917797">
                  <a:extLst>
                    <a:ext uri="{9D8B030D-6E8A-4147-A177-3AD203B41FA5}">
                      <a16:colId xmlns:a16="http://schemas.microsoft.com/office/drawing/2014/main" val="3202062287"/>
                    </a:ext>
                  </a:extLst>
                </a:gridCol>
              </a:tblGrid>
              <a:tr h="619760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2026-2027 Tax Cap Calculation: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55199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Prior Year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$10,732,666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447723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Tax Base Growth Factor</a:t>
                      </a:r>
                      <a:endParaRPr lang="en-US" sz="240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1.0072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135487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PILOT</a:t>
                      </a: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123718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PY Tax Cap exclusion</a:t>
                      </a: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$504,434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733793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CPI </a:t>
                      </a:r>
                      <a:endParaRPr lang="en-US" sz="240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271090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adjusted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$10,510,523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93054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 Capital exclusion - Aid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$685,747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884465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 26-27 Allowable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$11,196,270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4884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3D6091-8BEC-4368-863B-B4F1DCF81EAE}"/>
              </a:ext>
            </a:extLst>
          </p:cNvPr>
          <p:cNvSpPr txBox="1"/>
          <p:nvPr/>
        </p:nvSpPr>
        <p:spPr>
          <a:xfrm>
            <a:off x="98192" y="1522550"/>
            <a:ext cx="46940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4.32% allowable increase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</a:rPr>
              <a:t>$463,604 additional revenue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3200" b="1" dirty="0">
              <a:latin typeface="+mj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Capital Exclusion includes 100k capital outlay project</a:t>
            </a:r>
          </a:p>
        </p:txBody>
      </p:sp>
    </p:spTree>
    <p:extLst>
      <p:ext uri="{BB962C8B-B14F-4D97-AF65-F5344CB8AC3E}">
        <p14:creationId xmlns:p14="http://schemas.microsoft.com/office/powerpoint/2010/main" val="3452034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728A-73D0-4266-8849-C834CBB5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231" y="771619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Revenue comparison</a:t>
            </a:r>
            <a:b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4A862C-6793-2B40-5618-F42799BFD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720417"/>
              </p:ext>
            </p:extLst>
          </p:nvPr>
        </p:nvGraphicFramePr>
        <p:xfrm>
          <a:off x="669957" y="84400"/>
          <a:ext cx="5426045" cy="623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530">
                  <a:extLst>
                    <a:ext uri="{9D8B030D-6E8A-4147-A177-3AD203B41FA5}">
                      <a16:colId xmlns:a16="http://schemas.microsoft.com/office/drawing/2014/main" val="505723274"/>
                    </a:ext>
                  </a:extLst>
                </a:gridCol>
                <a:gridCol w="1156883">
                  <a:extLst>
                    <a:ext uri="{9D8B030D-6E8A-4147-A177-3AD203B41FA5}">
                      <a16:colId xmlns:a16="http://schemas.microsoft.com/office/drawing/2014/main" val="2903302136"/>
                    </a:ext>
                  </a:extLst>
                </a:gridCol>
                <a:gridCol w="1447768">
                  <a:extLst>
                    <a:ext uri="{9D8B030D-6E8A-4147-A177-3AD203B41FA5}">
                      <a16:colId xmlns:a16="http://schemas.microsoft.com/office/drawing/2014/main" val="3597991518"/>
                    </a:ext>
                  </a:extLst>
                </a:gridCol>
                <a:gridCol w="1305864">
                  <a:extLst>
                    <a:ext uri="{9D8B030D-6E8A-4147-A177-3AD203B41FA5}">
                      <a16:colId xmlns:a16="http://schemas.microsoft.com/office/drawing/2014/main" val="1155289313"/>
                    </a:ext>
                  </a:extLst>
                </a:gridCol>
              </a:tblGrid>
              <a:tr h="54748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2025-2026 Budget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2026-2027 </a:t>
                      </a:r>
                    </a:p>
                    <a:p>
                      <a:pPr algn="ctr"/>
                      <a:r>
                        <a:rPr lang="en-US" sz="1600" dirty="0"/>
                        <a:t>Projection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Difference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1063184374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r>
                        <a:rPr lang="en-US" sz="1500" dirty="0"/>
                        <a:t>Foundation Aid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$2,643,190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$2,669,621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$26,431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1668328443"/>
                  </a:ext>
                </a:extLst>
              </a:tr>
              <a:tr h="559767">
                <a:tc>
                  <a:txBody>
                    <a:bodyPr/>
                    <a:lstStyle/>
                    <a:p>
                      <a:r>
                        <a:rPr lang="en-US" sz="1500" dirty="0"/>
                        <a:t>Building Aid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$488,093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$486,945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-$1,148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264677282"/>
                  </a:ext>
                </a:extLst>
              </a:tr>
              <a:tr h="316123">
                <a:tc>
                  <a:txBody>
                    <a:bodyPr/>
                    <a:lstStyle/>
                    <a:p>
                      <a:r>
                        <a:rPr lang="en-US" sz="1500" dirty="0"/>
                        <a:t>Reimbursable Aid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$766,232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$853,094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$86,862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1171451680"/>
                  </a:ext>
                </a:extLst>
              </a:tr>
              <a:tr h="531661">
                <a:tc>
                  <a:txBody>
                    <a:bodyPr/>
                    <a:lstStyle/>
                    <a:p>
                      <a:r>
                        <a:rPr lang="en-US" sz="1500" dirty="0"/>
                        <a:t>Int. &amp; Penalties on Property taxes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2062453011"/>
                  </a:ext>
                </a:extLst>
              </a:tr>
              <a:tr h="517754">
                <a:tc>
                  <a:txBody>
                    <a:bodyPr/>
                    <a:lstStyle/>
                    <a:p>
                      <a:r>
                        <a:rPr lang="en-US" sz="1500" dirty="0"/>
                        <a:t>Tuition- Out of State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$10,000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$30,000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$20,000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2919394146"/>
                  </a:ext>
                </a:extLst>
              </a:tr>
              <a:tr h="740708">
                <a:tc>
                  <a:txBody>
                    <a:bodyPr/>
                    <a:lstStyle/>
                    <a:p>
                      <a:r>
                        <a:rPr lang="en-US" sz="1500" dirty="0"/>
                        <a:t>Use of Property and Interest and Earnings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$50,000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$50,000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978362637"/>
                  </a:ext>
                </a:extLst>
              </a:tr>
              <a:tr h="531661">
                <a:tc>
                  <a:txBody>
                    <a:bodyPr/>
                    <a:lstStyle/>
                    <a:p>
                      <a:r>
                        <a:rPr lang="en-US" sz="1500" dirty="0"/>
                        <a:t>Medicaid 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$50,000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$50,000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443021281"/>
                  </a:ext>
                </a:extLst>
              </a:tr>
              <a:tr h="517754">
                <a:tc>
                  <a:txBody>
                    <a:bodyPr/>
                    <a:lstStyle/>
                    <a:p>
                      <a:r>
                        <a:rPr lang="en-US" sz="1500" dirty="0"/>
                        <a:t>Sale of Equipment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491142728"/>
                  </a:ext>
                </a:extLst>
              </a:tr>
              <a:tr h="517754">
                <a:tc>
                  <a:txBody>
                    <a:bodyPr/>
                    <a:lstStyle/>
                    <a:p>
                      <a:r>
                        <a:rPr lang="en-US" sz="1500" dirty="0"/>
                        <a:t>Refund Prior year Exp.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$155,000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$155,000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3610007567"/>
                  </a:ext>
                </a:extLst>
              </a:tr>
              <a:tr h="740708">
                <a:tc>
                  <a:txBody>
                    <a:bodyPr/>
                    <a:lstStyle/>
                    <a:p>
                      <a:r>
                        <a:rPr lang="en-US" sz="1500" b="0" dirty="0"/>
                        <a:t>Other Unclassified Revenues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$20,000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$0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254436982"/>
                  </a:ext>
                </a:extLst>
              </a:tr>
              <a:tr h="316123">
                <a:tc>
                  <a:txBody>
                    <a:bodyPr/>
                    <a:lstStyle/>
                    <a:p>
                      <a:r>
                        <a:rPr lang="en-US" sz="1500" b="1" dirty="0"/>
                        <a:t>Total: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$4,206,515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$4,338,660</a:t>
                      </a:r>
                    </a:p>
                  </a:txBody>
                  <a:tcPr marL="73665" marR="73665" marT="36833" marB="368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$132,145</a:t>
                      </a:r>
                    </a:p>
                  </a:txBody>
                  <a:tcPr marL="73665" marR="73665" marT="36833" marB="36833"/>
                </a:tc>
                <a:extLst>
                  <a:ext uri="{0D108BD9-81ED-4DB2-BD59-A6C34878D82A}">
                    <a16:rowId xmlns:a16="http://schemas.microsoft.com/office/drawing/2014/main" val="3582893952"/>
                  </a:ext>
                </a:extLst>
              </a:tr>
            </a:tbl>
          </a:graphicData>
        </a:graphic>
      </p:graphicFrame>
      <p:pic>
        <p:nvPicPr>
          <p:cNvPr id="5" name="Picture 4" descr="Jars of coins">
            <a:extLst>
              <a:ext uri="{FF2B5EF4-FFF2-40B4-BE49-F238E27FC236}">
                <a16:creationId xmlns:a16="http://schemas.microsoft.com/office/drawing/2014/main" id="{B96F658D-6D56-6758-A6F4-C049435D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11" y="3839532"/>
            <a:ext cx="3525981" cy="235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07C3A063-00F4-A73D-A5A1-504215E2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Preliminary Budget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2402AD-BD19-24C3-3C45-D8C893C4AC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683833"/>
              </p:ext>
            </p:extLst>
          </p:nvPr>
        </p:nvGraphicFramePr>
        <p:xfrm>
          <a:off x="1257924" y="1787305"/>
          <a:ext cx="9519511" cy="4486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372">
                  <a:extLst>
                    <a:ext uri="{9D8B030D-6E8A-4147-A177-3AD203B41FA5}">
                      <a16:colId xmlns:a16="http://schemas.microsoft.com/office/drawing/2014/main" val="2221698891"/>
                    </a:ext>
                  </a:extLst>
                </a:gridCol>
                <a:gridCol w="1779321">
                  <a:extLst>
                    <a:ext uri="{9D8B030D-6E8A-4147-A177-3AD203B41FA5}">
                      <a16:colId xmlns:a16="http://schemas.microsoft.com/office/drawing/2014/main" val="518586264"/>
                    </a:ext>
                  </a:extLst>
                </a:gridCol>
                <a:gridCol w="1862459">
                  <a:extLst>
                    <a:ext uri="{9D8B030D-6E8A-4147-A177-3AD203B41FA5}">
                      <a16:colId xmlns:a16="http://schemas.microsoft.com/office/drawing/2014/main" val="2111496899"/>
                    </a:ext>
                  </a:extLst>
                </a:gridCol>
                <a:gridCol w="1862459">
                  <a:extLst>
                    <a:ext uri="{9D8B030D-6E8A-4147-A177-3AD203B41FA5}">
                      <a16:colId xmlns:a16="http://schemas.microsoft.com/office/drawing/2014/main" val="2790862819"/>
                    </a:ext>
                  </a:extLst>
                </a:gridCol>
                <a:gridCol w="1904900">
                  <a:extLst>
                    <a:ext uri="{9D8B030D-6E8A-4147-A177-3AD203B41FA5}">
                      <a16:colId xmlns:a16="http://schemas.microsoft.com/office/drawing/2014/main" val="2856904381"/>
                    </a:ext>
                  </a:extLst>
                </a:gridCol>
              </a:tblGrid>
              <a:tr h="35387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2025-2026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2026-2027 Projection 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Change from Last year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% Increase/decrease from last year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9632870"/>
                  </a:ext>
                </a:extLst>
              </a:tr>
              <a:tr h="2045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General Support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$943,269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$1,010,740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$67,671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725949437"/>
                  </a:ext>
                </a:extLst>
              </a:tr>
              <a:tr h="2045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Instructional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$4,765,752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$4,973,607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$207,855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3454066611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Operations and Maintenance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$990,077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$1,141,372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$151,295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767778225"/>
                  </a:ext>
                </a:extLst>
              </a:tr>
              <a:tr h="20455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Special Education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$1,829,261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$1,804,569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-$24,692</a:t>
                      </a:r>
                    </a:p>
                    <a:p>
                      <a:pPr algn="ctr"/>
                      <a:endParaRPr lang="en-US" sz="1400" b="0" dirty="0"/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-1%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554564562"/>
                  </a:ext>
                </a:extLst>
              </a:tr>
              <a:tr h="2045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Co-Curricular and Athletics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$155,400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$155,400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815115757"/>
                  </a:ext>
                </a:extLst>
              </a:tr>
              <a:tr h="2110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Information Technology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$187,979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$261,567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$73,588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2489433597"/>
                  </a:ext>
                </a:extLst>
              </a:tr>
              <a:tr h="2045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Transportation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$841,574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$889,535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$47,961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2585542603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Employee Benefits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$4,559,201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$4,857,762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$298,561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429989241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Interfund Transfers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$30,000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$120,000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$90,000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300%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907361096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Debt Service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$1,125,486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$1,126,448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$962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4136040562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Total: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$15,427,799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$16,341,000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$913,201</a:t>
                      </a:r>
                    </a:p>
                  </a:txBody>
                  <a:tcPr marL="68758" marR="68758" marT="34379" marB="343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6%</a:t>
                      </a:r>
                    </a:p>
                  </a:txBody>
                  <a:tcPr marL="68758" marR="68758" marT="34379" marB="34379"/>
                </a:tc>
                <a:extLst>
                  <a:ext uri="{0D108BD9-81ED-4DB2-BD59-A6C34878D82A}">
                    <a16:rowId xmlns:a16="http://schemas.microsoft.com/office/drawing/2014/main" val="1574603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869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7C95-7C81-A97B-1499-694EF9CD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44" y="196549"/>
            <a:ext cx="10058400" cy="1450757"/>
          </a:xfrm>
        </p:spPr>
        <p:txBody>
          <a:bodyPr/>
          <a:lstStyle/>
          <a:p>
            <a:r>
              <a:rPr lang="en-US" b="1" dirty="0"/>
              <a:t>2026-2027 Preliminary Budget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DC33AEB-0A89-ACA4-BCB3-7A5579319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107075"/>
              </p:ext>
            </p:extLst>
          </p:nvPr>
        </p:nvGraphicFramePr>
        <p:xfrm>
          <a:off x="1564870" y="1827415"/>
          <a:ext cx="9123219" cy="440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4980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8CF2D-811C-48D8-B472-BC51FBD0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Key Budget Variables Still Pending: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E266C-97E8-4A0D-A134-35E03296C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81"/>
          <a:stretch>
            <a:fillRect/>
          </a:stretch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F061B20-D777-6D8C-9166-88E1032D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81"/>
          <a:stretch>
            <a:fillRect/>
          </a:stretch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22BE8-18EE-DC92-4AEA-C3E14FF617D5}"/>
              </a:ext>
            </a:extLst>
          </p:cNvPr>
          <p:cNvSpPr txBox="1"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Insurance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Budgeted using projected increases of 3% for medical coverage and 16% for prescription coverage; final rates are pending.</a:t>
            </a: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CSEA Negotiations: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Salary and benefit amounts remain under negotiation and may impact final budget figures.</a:t>
            </a: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Property &amp; Liability Insurance: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Budgeted with an estimated 8% premium increase based on current projections.</a:t>
            </a: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Aid: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Revenue estimates assume a 1% increase in Foundation Aid.</a:t>
            </a: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540" lvl="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069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3159</TotalTime>
  <Words>1102</Words>
  <Application>Microsoft Office PowerPoint</Application>
  <PresentationFormat>Widescreen</PresentationFormat>
  <Paragraphs>310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New Lebanon Central School District </vt:lpstr>
      <vt:lpstr>Budget Goals- 2026-2027</vt:lpstr>
      <vt:lpstr>2026-2027 Budget Calendar</vt:lpstr>
      <vt:lpstr> A look back at the 2025-2026 Budget</vt:lpstr>
      <vt:lpstr>PowerPoint Presentation</vt:lpstr>
      <vt:lpstr>Revenue comparison </vt:lpstr>
      <vt:lpstr>Preliminary Budget Comparison</vt:lpstr>
      <vt:lpstr>2026-2027 Preliminary Budget</vt:lpstr>
      <vt:lpstr>Key Budget Variables Still Pending:</vt:lpstr>
      <vt:lpstr>Budget Additions</vt:lpstr>
      <vt:lpstr>Fund Balance Projection 2026-2027</vt:lpstr>
      <vt:lpstr>Reserves &amp; Debt Service </vt:lpstr>
      <vt:lpstr>PowerPoint Presentation</vt:lpstr>
      <vt:lpstr>PowerPoint Presentation</vt:lpstr>
      <vt:lpstr>Next Steps: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Lebanon Central School District </dc:title>
  <dc:creator>Brewster, Danielle</dc:creator>
  <cp:lastModifiedBy>Brewster, Danielle</cp:lastModifiedBy>
  <cp:revision>212</cp:revision>
  <cp:lastPrinted>2026-03-11T22:21:05Z</cp:lastPrinted>
  <dcterms:created xsi:type="dcterms:W3CDTF">2025-02-07T15:10:25Z</dcterms:created>
  <dcterms:modified xsi:type="dcterms:W3CDTF">2026-03-11T22:21:21Z</dcterms:modified>
</cp:coreProperties>
</file>