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92" r:id="rId7"/>
    <p:sldId id="306" r:id="rId8"/>
    <p:sldId id="258" r:id="rId9"/>
    <p:sldId id="301" r:id="rId10"/>
    <p:sldId id="295" r:id="rId11"/>
    <p:sldId id="298" r:id="rId12"/>
    <p:sldId id="297" r:id="rId13"/>
    <p:sldId id="299" r:id="rId14"/>
    <p:sldId id="303" r:id="rId15"/>
    <p:sldId id="268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29" autoAdjust="0"/>
  </p:normalViewPr>
  <p:slideViewPr>
    <p:cSldViewPr snapToGrid="0">
      <p:cViewPr varScale="1">
        <p:scale>
          <a:sx n="103" d="100"/>
          <a:sy n="103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baseline="0" dirty="0"/>
              <a:t>2025-2026 Budget</a:t>
            </a:r>
            <a:endParaRPr lang="en-US" sz="3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F2C-4EC1-91FC-628929D0BE68}"/>
              </c:ext>
            </c:extLst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2C-4EC1-91FC-628929D0BE68}"/>
              </c:ext>
            </c:extLst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2C-4EC1-91FC-628929D0BE68}"/>
              </c:ext>
            </c:extLst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F2C-4EC1-91FC-628929D0BE68}"/>
              </c:ext>
            </c:extLst>
          </c:dPt>
          <c:dPt>
            <c:idx val="4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F2C-4EC1-91FC-628929D0BE68}"/>
              </c:ext>
            </c:extLst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2C-4EC1-91FC-628929D0BE68}"/>
              </c:ext>
            </c:extLst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2C-4EC1-91FC-628929D0BE68}"/>
              </c:ext>
            </c:extLst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F2C-4EC1-91FC-628929D0BE68}"/>
              </c:ext>
            </c:extLst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2C-4EC1-91FC-628929D0BE68}"/>
              </c:ext>
            </c:extLst>
          </c:dPt>
          <c:dPt>
            <c:idx val="9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8793D166-BCDB-4716-B9AA-F60A90AF893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2C-4EC1-91FC-628929D0BE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296CC0-7822-4608-B9C7-EAE820C8B6F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29.4%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2C-4EC1-91FC-628929D0BE68}"/>
                </c:ext>
              </c:extLst>
            </c:dLbl>
            <c:dLbl>
              <c:idx val="2"/>
              <c:layout>
                <c:manualLayout>
                  <c:x val="0.17067076771653544"/>
                  <c:y val="-8.5463823482786444E-2"/>
                </c:manualLayout>
              </c:layout>
              <c:tx>
                <c:rich>
                  <a:bodyPr/>
                  <a:lstStyle/>
                  <a:p>
                    <a:fld id="{9CCE8E6A-A295-4B6A-A445-1B16AD82E70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82D2E54-84A7-45BA-971E-ED9EF20BA67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2C-4EC1-91FC-628929D0BE68}"/>
                </c:ext>
              </c:extLst>
            </c:dLbl>
            <c:dLbl>
              <c:idx val="3"/>
              <c:layout>
                <c:manualLayout>
                  <c:x val="0.19432880167322836"/>
                  <c:y val="-1.3750614311600991E-3"/>
                </c:manualLayout>
              </c:layout>
              <c:tx>
                <c:rich>
                  <a:bodyPr/>
                  <a:lstStyle/>
                  <a:p>
                    <a:fld id="{CA82D902-2B56-4AF1-BDFA-5141DC5971FE}" type="CATEGORYNAME">
                      <a:rPr lang="en-US" sz="1600" b="1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C7BFCF2-379E-4D4D-9531-F1FFEF70D449}" type="VALUE">
                      <a:rPr lang="en-US" b="1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2C-4EC1-91FC-628929D0BE6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7FF2B8-41A8-4EE3-9A86-2A4EB2CA615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EBD6CA8-C533-40C8-BA0F-E433152147E6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F2C-4EC1-91FC-628929D0BE68}"/>
                </c:ext>
              </c:extLst>
            </c:dLbl>
            <c:dLbl>
              <c:idx val="5"/>
              <c:layout>
                <c:manualLayout>
                  <c:x val="3.6646222933070863E-2"/>
                  <c:y val="-1.3750614311600991E-3"/>
                </c:manualLayout>
              </c:layout>
              <c:tx>
                <c:rich>
                  <a:bodyPr/>
                  <a:lstStyle/>
                  <a:p>
                    <a:fld id="{124AC4AB-A10E-4D96-BFE9-96F2B5ABC48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3720EB1-6898-439D-BBAB-F4E17A4F6AA5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2C-4EC1-91FC-628929D0BE6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BEFB0AA-AF79-4120-A41F-9BC614E5B1C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C84274F-B091-4C32-9AB7-A3A0ADD749A9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2C-4EC1-91FC-628929D0BE68}"/>
                </c:ext>
              </c:extLst>
            </c:dLbl>
            <c:dLbl>
              <c:idx val="7"/>
              <c:layout>
                <c:manualLayout>
                  <c:x val="-4.7562807578740159E-2"/>
                  <c:y val="0.11264080261806086"/>
                </c:manualLayout>
              </c:layout>
              <c:tx>
                <c:rich>
                  <a:bodyPr/>
                  <a:lstStyle/>
                  <a:p>
                    <a:fld id="{CFD64332-BD1F-4C24-9900-57D2C9BF85A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9A8C8A9-59D4-4B14-92BF-DDD1BC83DF9A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2C-4EC1-91FC-628929D0BE68}"/>
                </c:ext>
              </c:extLst>
            </c:dLbl>
            <c:dLbl>
              <c:idx val="8"/>
              <c:layout>
                <c:manualLayout>
                  <c:x val="-8.5811392716535428E-2"/>
                  <c:y val="-4.541596669439181E-2"/>
                </c:manualLayout>
              </c:layout>
              <c:tx>
                <c:rich>
                  <a:bodyPr/>
                  <a:lstStyle/>
                  <a:p>
                    <a:fld id="{08ABF20B-D7F8-43BB-9F29-9B2E2BD0EF7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00D846D-EEA0-4EB9-A598-564ABD092594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2C-4EC1-91FC-628929D0BE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Special Education</c:v>
                </c:pt>
                <c:pt idx="1">
                  <c:v>Employee Benefits</c:v>
                </c:pt>
                <c:pt idx="2">
                  <c:v>Transportation</c:v>
                </c:pt>
                <c:pt idx="3">
                  <c:v>Operations and Maintenance</c:v>
                </c:pt>
                <c:pt idx="4">
                  <c:v>General Support</c:v>
                </c:pt>
                <c:pt idx="5">
                  <c:v>Co-Curricular and Athletics</c:v>
                </c:pt>
                <c:pt idx="6">
                  <c:v>Debt Service</c:v>
                </c:pt>
                <c:pt idx="7">
                  <c:v>Information Technology</c:v>
                </c:pt>
                <c:pt idx="8">
                  <c:v>Interfund Transfers</c:v>
                </c:pt>
                <c:pt idx="9">
                  <c:v>Instruction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9.4126200765699553E-2</c:v>
                </c:pt>
                <c:pt idx="1">
                  <c:v>0.29440811952125895</c:v>
                </c:pt>
                <c:pt idx="2">
                  <c:v>5.1786575630203537E-2</c:v>
                </c:pt>
                <c:pt idx="3">
                  <c:v>6.3027016794775084E-2</c:v>
                </c:pt>
                <c:pt idx="4">
                  <c:v>6.0166760567057727E-2</c:v>
                </c:pt>
                <c:pt idx="5">
                  <c:v>1.0566343788030168E-2</c:v>
                </c:pt>
                <c:pt idx="6">
                  <c:v>7.6630810452167436E-2</c:v>
                </c:pt>
                <c:pt idx="7">
                  <c:v>1.3298430401587699E-2</c:v>
                </c:pt>
                <c:pt idx="8">
                  <c:v>2.7197796108185761E-3</c:v>
                </c:pt>
                <c:pt idx="9">
                  <c:v>0.33326996246840124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C-4EC1-91FC-628929D0BE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Breakfast</a:t>
            </a:r>
            <a:r>
              <a:rPr lang="en-US" baseline="0" dirty="0"/>
              <a:t> &amp; Lunch Combined Participation Rates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WBH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  <c:pt idx="3">
                  <c:v>2024-2025</c:v>
                </c:pt>
                <c:pt idx="4">
                  <c:v>2025-2026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0.40757883671486611</c:v>
                </c:pt>
                <c:pt idx="1">
                  <c:v>0.30513804992820925</c:v>
                </c:pt>
                <c:pt idx="2">
                  <c:v>0.3922647898845637</c:v>
                </c:pt>
                <c:pt idx="3">
                  <c:v>0.51500000000000001</c:v>
                </c:pt>
                <c:pt idx="4">
                  <c:v>0.70496519756609444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F-4F3C-9EEE-7D1C65A485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MS/HS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  <c:pt idx="3">
                  <c:v>2024-2025</c:v>
                </c:pt>
                <c:pt idx="4">
                  <c:v>2025-2026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0.23317978662053057</c:v>
                </c:pt>
                <c:pt idx="1">
                  <c:v>0.24249177613129436</c:v>
                </c:pt>
                <c:pt idx="2">
                  <c:v>0.34021047563762347</c:v>
                </c:pt>
                <c:pt idx="3">
                  <c:v>0.435</c:v>
                </c:pt>
                <c:pt idx="4">
                  <c:v>0.53055378344852033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F-4F3C-9EEE-7D1C65A485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8"/>
        <c:overlap val="-8"/>
        <c:axId val="1094612496"/>
        <c:axId val="1094611536"/>
      </c:barChart>
      <c:catAx>
        <c:axId val="10946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11536"/>
        <c:crosses val="autoZero"/>
        <c:auto val="1"/>
        <c:lblAlgn val="ctr"/>
        <c:lblOffset val="100"/>
        <c:noMultiLvlLbl val="0"/>
      </c:catAx>
      <c:valAx>
        <c:axId val="109461153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6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9CDF8-F6CD-4EA2-98B6-2ED641404BF8}" type="doc">
      <dgm:prSet loTypeId="urn:microsoft.com/office/officeart/2005/8/layout/vProcess5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37521DB-48EF-4DE9-9456-B06360234E42}">
      <dgm:prSet/>
      <dgm:spPr/>
      <dgm:t>
        <a:bodyPr/>
        <a:lstStyle/>
        <a:p>
          <a:r>
            <a:rPr lang="en-US"/>
            <a:t>1 -  Head Maintenance Worker -Jr/Sr. High School.</a:t>
          </a:r>
        </a:p>
      </dgm:t>
    </dgm:pt>
    <dgm:pt modelId="{48958696-5419-4054-B5F1-388736C89841}" type="parTrans" cxnId="{6F6B6579-AE60-4E47-BFED-B60B52B1610C}">
      <dgm:prSet/>
      <dgm:spPr/>
      <dgm:t>
        <a:bodyPr/>
        <a:lstStyle/>
        <a:p>
          <a:endParaRPr lang="en-US"/>
        </a:p>
      </dgm:t>
    </dgm:pt>
    <dgm:pt modelId="{037D6F55-0F96-4F81-9E71-C2A2C2E2FFF2}" type="sibTrans" cxnId="{6F6B6579-AE60-4E47-BFED-B60B52B1610C}">
      <dgm:prSet/>
      <dgm:spPr/>
      <dgm:t>
        <a:bodyPr/>
        <a:lstStyle/>
        <a:p>
          <a:endParaRPr lang="en-US"/>
        </a:p>
      </dgm:t>
    </dgm:pt>
    <dgm:pt modelId="{63F587FE-C39B-4068-B222-B426DD0D7BC0}">
      <dgm:prSet/>
      <dgm:spPr/>
      <dgm:t>
        <a:bodyPr/>
        <a:lstStyle/>
        <a:p>
          <a:r>
            <a:rPr lang="en-US"/>
            <a:t>1 -  Maintenance worker – WBH.</a:t>
          </a:r>
        </a:p>
      </dgm:t>
    </dgm:pt>
    <dgm:pt modelId="{2441009E-B587-49E8-B949-67DD42944B11}" type="parTrans" cxnId="{A476EB54-1083-4788-A440-50837A8370E7}">
      <dgm:prSet/>
      <dgm:spPr/>
      <dgm:t>
        <a:bodyPr/>
        <a:lstStyle/>
        <a:p>
          <a:endParaRPr lang="en-US"/>
        </a:p>
      </dgm:t>
    </dgm:pt>
    <dgm:pt modelId="{8486E7B8-AFB1-4221-92FA-EB568EDAF74B}" type="sibTrans" cxnId="{A476EB54-1083-4788-A440-50837A8370E7}">
      <dgm:prSet/>
      <dgm:spPr/>
      <dgm:t>
        <a:bodyPr/>
        <a:lstStyle/>
        <a:p>
          <a:endParaRPr lang="en-US"/>
        </a:p>
      </dgm:t>
    </dgm:pt>
    <dgm:pt modelId="{3CC263BE-7108-4FE7-9589-04C7190573D6}">
      <dgm:prSet/>
      <dgm:spPr/>
      <dgm:t>
        <a:bodyPr/>
        <a:lstStyle/>
        <a:p>
          <a:r>
            <a:rPr lang="en-US" dirty="0"/>
            <a:t>5 -  Laborers - 2 at Jr./Sr. Highschool, 3 at WBH </a:t>
          </a:r>
          <a:r>
            <a:rPr lang="en-US" i="1" dirty="0"/>
            <a:t>( 2 part time until October 2026)</a:t>
          </a:r>
          <a:endParaRPr lang="en-US" dirty="0"/>
        </a:p>
      </dgm:t>
    </dgm:pt>
    <dgm:pt modelId="{C42A8475-ED8A-44A4-9C64-FE10FE15184D}" type="parTrans" cxnId="{06B9576A-7D37-4FAB-ABCA-36BF80BE1650}">
      <dgm:prSet/>
      <dgm:spPr/>
      <dgm:t>
        <a:bodyPr/>
        <a:lstStyle/>
        <a:p>
          <a:endParaRPr lang="en-US"/>
        </a:p>
      </dgm:t>
    </dgm:pt>
    <dgm:pt modelId="{76A30DC1-0B31-4304-914D-13E1D3E15323}" type="sibTrans" cxnId="{06B9576A-7D37-4FAB-ABCA-36BF80BE1650}">
      <dgm:prSet/>
      <dgm:spPr/>
      <dgm:t>
        <a:bodyPr/>
        <a:lstStyle/>
        <a:p>
          <a:endParaRPr lang="en-US"/>
        </a:p>
      </dgm:t>
    </dgm:pt>
    <dgm:pt modelId="{57E06447-0CDB-40DC-ADEB-57B1AB3A886E}">
      <dgm:prSet/>
      <dgm:spPr/>
      <dgm:t>
        <a:bodyPr/>
        <a:lstStyle/>
        <a:p>
          <a:r>
            <a:rPr lang="en-US" dirty="0"/>
            <a:t>1 -  (12) month cleaner- WBH.</a:t>
          </a:r>
        </a:p>
      </dgm:t>
    </dgm:pt>
    <dgm:pt modelId="{D33B934D-E019-4083-9366-42AD80A7036E}" type="parTrans" cxnId="{2C057F05-182F-4F1D-86C5-C809EA39387D}">
      <dgm:prSet/>
      <dgm:spPr/>
      <dgm:t>
        <a:bodyPr/>
        <a:lstStyle/>
        <a:p>
          <a:endParaRPr lang="en-US"/>
        </a:p>
      </dgm:t>
    </dgm:pt>
    <dgm:pt modelId="{B22A7D3A-10DA-43A9-8BEE-9D420A699839}" type="sibTrans" cxnId="{2C057F05-182F-4F1D-86C5-C809EA39387D}">
      <dgm:prSet/>
      <dgm:spPr/>
      <dgm:t>
        <a:bodyPr/>
        <a:lstStyle/>
        <a:p>
          <a:endParaRPr lang="en-US"/>
        </a:p>
      </dgm:t>
    </dgm:pt>
    <dgm:pt modelId="{BB3C8762-4712-45CD-A1C1-574D5B29CC4E}" type="pres">
      <dgm:prSet presAssocID="{0549CDF8-F6CD-4EA2-98B6-2ED641404BF8}" presName="outerComposite" presStyleCnt="0">
        <dgm:presLayoutVars>
          <dgm:chMax val="5"/>
          <dgm:dir/>
          <dgm:resizeHandles val="exact"/>
        </dgm:presLayoutVars>
      </dgm:prSet>
      <dgm:spPr/>
    </dgm:pt>
    <dgm:pt modelId="{ECDCD169-2503-4F7F-A04D-412B404B33E4}" type="pres">
      <dgm:prSet presAssocID="{0549CDF8-F6CD-4EA2-98B6-2ED641404BF8}" presName="dummyMaxCanvas" presStyleCnt="0">
        <dgm:presLayoutVars/>
      </dgm:prSet>
      <dgm:spPr/>
    </dgm:pt>
    <dgm:pt modelId="{63FC2F8D-4F98-4FFE-8182-48B0761C6DE1}" type="pres">
      <dgm:prSet presAssocID="{0549CDF8-F6CD-4EA2-98B6-2ED641404BF8}" presName="FourNodes_1" presStyleLbl="node1" presStyleIdx="0" presStyleCnt="4">
        <dgm:presLayoutVars>
          <dgm:bulletEnabled val="1"/>
        </dgm:presLayoutVars>
      </dgm:prSet>
      <dgm:spPr/>
    </dgm:pt>
    <dgm:pt modelId="{BADF21AC-0EB5-426E-B78B-FDDB28B3D964}" type="pres">
      <dgm:prSet presAssocID="{0549CDF8-F6CD-4EA2-98B6-2ED641404BF8}" presName="FourNodes_2" presStyleLbl="node1" presStyleIdx="1" presStyleCnt="4">
        <dgm:presLayoutVars>
          <dgm:bulletEnabled val="1"/>
        </dgm:presLayoutVars>
      </dgm:prSet>
      <dgm:spPr/>
    </dgm:pt>
    <dgm:pt modelId="{F70833DA-1B4B-40D7-8E24-2560A967AAC6}" type="pres">
      <dgm:prSet presAssocID="{0549CDF8-F6CD-4EA2-98B6-2ED641404BF8}" presName="FourNodes_3" presStyleLbl="node1" presStyleIdx="2" presStyleCnt="4">
        <dgm:presLayoutVars>
          <dgm:bulletEnabled val="1"/>
        </dgm:presLayoutVars>
      </dgm:prSet>
      <dgm:spPr/>
    </dgm:pt>
    <dgm:pt modelId="{BFC888DF-FE78-46DB-BADC-190C1AB29361}" type="pres">
      <dgm:prSet presAssocID="{0549CDF8-F6CD-4EA2-98B6-2ED641404BF8}" presName="FourNodes_4" presStyleLbl="node1" presStyleIdx="3" presStyleCnt="4">
        <dgm:presLayoutVars>
          <dgm:bulletEnabled val="1"/>
        </dgm:presLayoutVars>
      </dgm:prSet>
      <dgm:spPr/>
    </dgm:pt>
    <dgm:pt modelId="{C0618DB8-F175-45DD-BF5A-2B4848963383}" type="pres">
      <dgm:prSet presAssocID="{0549CDF8-F6CD-4EA2-98B6-2ED641404BF8}" presName="FourConn_1-2" presStyleLbl="fgAccFollowNode1" presStyleIdx="0" presStyleCnt="3">
        <dgm:presLayoutVars>
          <dgm:bulletEnabled val="1"/>
        </dgm:presLayoutVars>
      </dgm:prSet>
      <dgm:spPr/>
    </dgm:pt>
    <dgm:pt modelId="{7A44F1B0-7062-4B97-A842-5F936EEEC28E}" type="pres">
      <dgm:prSet presAssocID="{0549CDF8-F6CD-4EA2-98B6-2ED641404BF8}" presName="FourConn_2-3" presStyleLbl="fgAccFollowNode1" presStyleIdx="1" presStyleCnt="3">
        <dgm:presLayoutVars>
          <dgm:bulletEnabled val="1"/>
        </dgm:presLayoutVars>
      </dgm:prSet>
      <dgm:spPr/>
    </dgm:pt>
    <dgm:pt modelId="{623F6488-E8D7-4873-9D02-17DB455A209B}" type="pres">
      <dgm:prSet presAssocID="{0549CDF8-F6CD-4EA2-98B6-2ED641404BF8}" presName="FourConn_3-4" presStyleLbl="fgAccFollowNode1" presStyleIdx="2" presStyleCnt="3">
        <dgm:presLayoutVars>
          <dgm:bulletEnabled val="1"/>
        </dgm:presLayoutVars>
      </dgm:prSet>
      <dgm:spPr/>
    </dgm:pt>
    <dgm:pt modelId="{38EEAF6E-E73B-4D17-8824-22615F4678B5}" type="pres">
      <dgm:prSet presAssocID="{0549CDF8-F6CD-4EA2-98B6-2ED641404BF8}" presName="FourNodes_1_text" presStyleLbl="node1" presStyleIdx="3" presStyleCnt="4">
        <dgm:presLayoutVars>
          <dgm:bulletEnabled val="1"/>
        </dgm:presLayoutVars>
      </dgm:prSet>
      <dgm:spPr/>
    </dgm:pt>
    <dgm:pt modelId="{4D00DAF7-777C-4F09-849A-43BEB106C398}" type="pres">
      <dgm:prSet presAssocID="{0549CDF8-F6CD-4EA2-98B6-2ED641404BF8}" presName="FourNodes_2_text" presStyleLbl="node1" presStyleIdx="3" presStyleCnt="4">
        <dgm:presLayoutVars>
          <dgm:bulletEnabled val="1"/>
        </dgm:presLayoutVars>
      </dgm:prSet>
      <dgm:spPr/>
    </dgm:pt>
    <dgm:pt modelId="{F88460A9-1C0A-4B68-A5FC-B5418E9B2DA8}" type="pres">
      <dgm:prSet presAssocID="{0549CDF8-F6CD-4EA2-98B6-2ED641404BF8}" presName="FourNodes_3_text" presStyleLbl="node1" presStyleIdx="3" presStyleCnt="4">
        <dgm:presLayoutVars>
          <dgm:bulletEnabled val="1"/>
        </dgm:presLayoutVars>
      </dgm:prSet>
      <dgm:spPr/>
    </dgm:pt>
    <dgm:pt modelId="{6B2EBFCF-6056-49E6-8D7F-20080B274C9D}" type="pres">
      <dgm:prSet presAssocID="{0549CDF8-F6CD-4EA2-98B6-2ED641404B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C057F05-182F-4F1D-86C5-C809EA39387D}" srcId="{0549CDF8-F6CD-4EA2-98B6-2ED641404BF8}" destId="{57E06447-0CDB-40DC-ADEB-57B1AB3A886E}" srcOrd="3" destOrd="0" parTransId="{D33B934D-E019-4083-9366-42AD80A7036E}" sibTransId="{B22A7D3A-10DA-43A9-8BEE-9D420A699839}"/>
    <dgm:cxn modelId="{8E42710D-2305-40B6-BEC0-6E10DD7803C1}" type="presOf" srcId="{76A30DC1-0B31-4304-914D-13E1D3E15323}" destId="{623F6488-E8D7-4873-9D02-17DB455A209B}" srcOrd="0" destOrd="0" presId="urn:microsoft.com/office/officeart/2005/8/layout/vProcess5"/>
    <dgm:cxn modelId="{F09CBA3B-04D5-4A0A-A0E4-DC49BE20BDDC}" type="presOf" srcId="{63F587FE-C39B-4068-B222-B426DD0D7BC0}" destId="{4D00DAF7-777C-4F09-849A-43BEB106C398}" srcOrd="1" destOrd="0" presId="urn:microsoft.com/office/officeart/2005/8/layout/vProcess5"/>
    <dgm:cxn modelId="{06B9576A-7D37-4FAB-ABCA-36BF80BE1650}" srcId="{0549CDF8-F6CD-4EA2-98B6-2ED641404BF8}" destId="{3CC263BE-7108-4FE7-9589-04C7190573D6}" srcOrd="2" destOrd="0" parTransId="{C42A8475-ED8A-44A4-9C64-FE10FE15184D}" sibTransId="{76A30DC1-0B31-4304-914D-13E1D3E15323}"/>
    <dgm:cxn modelId="{A476EB54-1083-4788-A440-50837A8370E7}" srcId="{0549CDF8-F6CD-4EA2-98B6-2ED641404BF8}" destId="{63F587FE-C39B-4068-B222-B426DD0D7BC0}" srcOrd="1" destOrd="0" parTransId="{2441009E-B587-49E8-B949-67DD42944B11}" sibTransId="{8486E7B8-AFB1-4221-92FA-EB568EDAF74B}"/>
    <dgm:cxn modelId="{C7A23878-3A53-4D87-9371-B0C6DA8E6992}" type="presOf" srcId="{63F587FE-C39B-4068-B222-B426DD0D7BC0}" destId="{BADF21AC-0EB5-426E-B78B-FDDB28B3D964}" srcOrd="0" destOrd="0" presId="urn:microsoft.com/office/officeart/2005/8/layout/vProcess5"/>
    <dgm:cxn modelId="{6F6B6579-AE60-4E47-BFED-B60B52B1610C}" srcId="{0549CDF8-F6CD-4EA2-98B6-2ED641404BF8}" destId="{637521DB-48EF-4DE9-9456-B06360234E42}" srcOrd="0" destOrd="0" parTransId="{48958696-5419-4054-B5F1-388736C89841}" sibTransId="{037D6F55-0F96-4F81-9E71-C2A2C2E2FFF2}"/>
    <dgm:cxn modelId="{45B12585-7842-40AE-80A3-A345029A362E}" type="presOf" srcId="{637521DB-48EF-4DE9-9456-B06360234E42}" destId="{63FC2F8D-4F98-4FFE-8182-48B0761C6DE1}" srcOrd="0" destOrd="0" presId="urn:microsoft.com/office/officeart/2005/8/layout/vProcess5"/>
    <dgm:cxn modelId="{63C55AD2-B989-4BBE-93EE-41C899122C49}" type="presOf" srcId="{57E06447-0CDB-40DC-ADEB-57B1AB3A886E}" destId="{BFC888DF-FE78-46DB-BADC-190C1AB29361}" srcOrd="0" destOrd="0" presId="urn:microsoft.com/office/officeart/2005/8/layout/vProcess5"/>
    <dgm:cxn modelId="{118C03D5-4749-4644-980C-8CF233A88443}" type="presOf" srcId="{57E06447-0CDB-40DC-ADEB-57B1AB3A886E}" destId="{6B2EBFCF-6056-49E6-8D7F-20080B274C9D}" srcOrd="1" destOrd="0" presId="urn:microsoft.com/office/officeart/2005/8/layout/vProcess5"/>
    <dgm:cxn modelId="{D784FDD5-758D-4CBB-8D8F-4B838B4C4584}" type="presOf" srcId="{3CC263BE-7108-4FE7-9589-04C7190573D6}" destId="{F70833DA-1B4B-40D7-8E24-2560A967AAC6}" srcOrd="0" destOrd="0" presId="urn:microsoft.com/office/officeart/2005/8/layout/vProcess5"/>
    <dgm:cxn modelId="{10A8D9D7-A309-4E9A-8F27-93615AD234D5}" type="presOf" srcId="{0549CDF8-F6CD-4EA2-98B6-2ED641404BF8}" destId="{BB3C8762-4712-45CD-A1C1-574D5B29CC4E}" srcOrd="0" destOrd="0" presId="urn:microsoft.com/office/officeart/2005/8/layout/vProcess5"/>
    <dgm:cxn modelId="{B7F62BD8-1163-4820-8903-EFB7A44C65A9}" type="presOf" srcId="{037D6F55-0F96-4F81-9E71-C2A2C2E2FFF2}" destId="{C0618DB8-F175-45DD-BF5A-2B4848963383}" srcOrd="0" destOrd="0" presId="urn:microsoft.com/office/officeart/2005/8/layout/vProcess5"/>
    <dgm:cxn modelId="{8932A0DD-9224-4E1C-8661-4123B8117938}" type="presOf" srcId="{637521DB-48EF-4DE9-9456-B06360234E42}" destId="{38EEAF6E-E73B-4D17-8824-22615F4678B5}" srcOrd="1" destOrd="0" presId="urn:microsoft.com/office/officeart/2005/8/layout/vProcess5"/>
    <dgm:cxn modelId="{11084DE0-C29D-4D24-B668-F4EA96AA7A43}" type="presOf" srcId="{3CC263BE-7108-4FE7-9589-04C7190573D6}" destId="{F88460A9-1C0A-4B68-A5FC-B5418E9B2DA8}" srcOrd="1" destOrd="0" presId="urn:microsoft.com/office/officeart/2005/8/layout/vProcess5"/>
    <dgm:cxn modelId="{E1510AF7-4B8C-48B4-8016-56D9C2B22BE6}" type="presOf" srcId="{8486E7B8-AFB1-4221-92FA-EB568EDAF74B}" destId="{7A44F1B0-7062-4B97-A842-5F936EEEC28E}" srcOrd="0" destOrd="0" presId="urn:microsoft.com/office/officeart/2005/8/layout/vProcess5"/>
    <dgm:cxn modelId="{F20304EB-33E2-40CC-8482-9481D2E4D9E9}" type="presParOf" srcId="{BB3C8762-4712-45CD-A1C1-574D5B29CC4E}" destId="{ECDCD169-2503-4F7F-A04D-412B404B33E4}" srcOrd="0" destOrd="0" presId="urn:microsoft.com/office/officeart/2005/8/layout/vProcess5"/>
    <dgm:cxn modelId="{ADF8C05E-9530-40B4-90C6-7167373B2BC8}" type="presParOf" srcId="{BB3C8762-4712-45CD-A1C1-574D5B29CC4E}" destId="{63FC2F8D-4F98-4FFE-8182-48B0761C6DE1}" srcOrd="1" destOrd="0" presId="urn:microsoft.com/office/officeart/2005/8/layout/vProcess5"/>
    <dgm:cxn modelId="{9AD298BF-EAF9-4267-9422-FCA041CC03E5}" type="presParOf" srcId="{BB3C8762-4712-45CD-A1C1-574D5B29CC4E}" destId="{BADF21AC-0EB5-426E-B78B-FDDB28B3D964}" srcOrd="2" destOrd="0" presId="urn:microsoft.com/office/officeart/2005/8/layout/vProcess5"/>
    <dgm:cxn modelId="{614D5FD2-AD10-41FD-A1B0-55B129029AE1}" type="presParOf" srcId="{BB3C8762-4712-45CD-A1C1-574D5B29CC4E}" destId="{F70833DA-1B4B-40D7-8E24-2560A967AAC6}" srcOrd="3" destOrd="0" presId="urn:microsoft.com/office/officeart/2005/8/layout/vProcess5"/>
    <dgm:cxn modelId="{5D20333D-385D-4027-B8AA-E3FB57E199E0}" type="presParOf" srcId="{BB3C8762-4712-45CD-A1C1-574D5B29CC4E}" destId="{BFC888DF-FE78-46DB-BADC-190C1AB29361}" srcOrd="4" destOrd="0" presId="urn:microsoft.com/office/officeart/2005/8/layout/vProcess5"/>
    <dgm:cxn modelId="{BBA9407F-6F9B-4481-A33B-93D3C4D11B66}" type="presParOf" srcId="{BB3C8762-4712-45CD-A1C1-574D5B29CC4E}" destId="{C0618DB8-F175-45DD-BF5A-2B4848963383}" srcOrd="5" destOrd="0" presId="urn:microsoft.com/office/officeart/2005/8/layout/vProcess5"/>
    <dgm:cxn modelId="{11DCD639-DF18-4C91-BE39-A15B05C0C908}" type="presParOf" srcId="{BB3C8762-4712-45CD-A1C1-574D5B29CC4E}" destId="{7A44F1B0-7062-4B97-A842-5F936EEEC28E}" srcOrd="6" destOrd="0" presId="urn:microsoft.com/office/officeart/2005/8/layout/vProcess5"/>
    <dgm:cxn modelId="{8769D176-D768-4F5B-9CA2-48D37BB49509}" type="presParOf" srcId="{BB3C8762-4712-45CD-A1C1-574D5B29CC4E}" destId="{623F6488-E8D7-4873-9D02-17DB455A209B}" srcOrd="7" destOrd="0" presId="urn:microsoft.com/office/officeart/2005/8/layout/vProcess5"/>
    <dgm:cxn modelId="{D51108C8-9331-4D8E-85AA-87F377A7BBBD}" type="presParOf" srcId="{BB3C8762-4712-45CD-A1C1-574D5B29CC4E}" destId="{38EEAF6E-E73B-4D17-8824-22615F4678B5}" srcOrd="8" destOrd="0" presId="urn:microsoft.com/office/officeart/2005/8/layout/vProcess5"/>
    <dgm:cxn modelId="{412AF4B4-7B6C-4310-86D1-6D24019CEB93}" type="presParOf" srcId="{BB3C8762-4712-45CD-A1C1-574D5B29CC4E}" destId="{4D00DAF7-777C-4F09-849A-43BEB106C398}" srcOrd="9" destOrd="0" presId="urn:microsoft.com/office/officeart/2005/8/layout/vProcess5"/>
    <dgm:cxn modelId="{67BD6203-D7C7-47F1-8F10-3E57D8487650}" type="presParOf" srcId="{BB3C8762-4712-45CD-A1C1-574D5B29CC4E}" destId="{F88460A9-1C0A-4B68-A5FC-B5418E9B2DA8}" srcOrd="10" destOrd="0" presId="urn:microsoft.com/office/officeart/2005/8/layout/vProcess5"/>
    <dgm:cxn modelId="{0EA42C33-6B6D-4C7B-8FCC-05A62C9C3D6E}" type="presParOf" srcId="{BB3C8762-4712-45CD-A1C1-574D5B29CC4E}" destId="{6B2EBFCF-6056-49E6-8D7F-20080B274C9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A2A36-81E1-4455-93CD-4FB87DD2025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E1D56-CD2F-4DA4-B652-C341D48781B3}">
      <dgm:prSet/>
      <dgm:spPr/>
      <dgm:t>
        <a:bodyPr/>
        <a:lstStyle/>
        <a:p>
          <a:r>
            <a:rPr lang="en-US" b="1" u="none" dirty="0"/>
            <a:t>Why a $100k project?</a:t>
          </a:r>
          <a:endParaRPr lang="en-US" u="none" dirty="0"/>
        </a:p>
      </dgm:t>
    </dgm:pt>
    <dgm:pt modelId="{E0940444-5C7F-4DE4-A9A8-8B21E890B2D3}" type="parTrans" cxnId="{C5DEF6D4-449B-4B99-A6E7-51513ED867FE}">
      <dgm:prSet/>
      <dgm:spPr/>
      <dgm:t>
        <a:bodyPr/>
        <a:lstStyle/>
        <a:p>
          <a:endParaRPr lang="en-US"/>
        </a:p>
      </dgm:t>
    </dgm:pt>
    <dgm:pt modelId="{547E9D70-D42C-44F8-8D51-37EC5ABAD976}" type="sibTrans" cxnId="{C5DEF6D4-449B-4B99-A6E7-51513ED867FE}">
      <dgm:prSet/>
      <dgm:spPr/>
      <dgm:t>
        <a:bodyPr/>
        <a:lstStyle/>
        <a:p>
          <a:endParaRPr lang="en-US"/>
        </a:p>
      </dgm:t>
    </dgm:pt>
    <dgm:pt modelId="{D9130128-8819-406A-9392-09673B9FDAF2}">
      <dgm:prSet/>
      <dgm:spPr/>
      <dgm:t>
        <a:bodyPr/>
        <a:lstStyle/>
        <a:p>
          <a:r>
            <a:rPr lang="en-US" b="1" dirty="0"/>
            <a:t>What it is: </a:t>
          </a:r>
          <a:r>
            <a:rPr lang="en-US" b="0" dirty="0"/>
            <a:t>An</a:t>
          </a:r>
          <a:r>
            <a:rPr lang="en-US" dirty="0"/>
            <a:t> annual capital outlay project of up to $100,000 for eligible building and grounds improvements.
</a:t>
          </a:r>
          <a:r>
            <a:rPr lang="en-US" b="1" dirty="0"/>
            <a:t>State Aid Impact: </a:t>
          </a:r>
          <a:r>
            <a:rPr lang="en-US" b="0" dirty="0"/>
            <a:t>The </a:t>
          </a:r>
          <a:r>
            <a:rPr lang="en-US" dirty="0"/>
            <a:t>District receives Building Aid at a 45% ratio, resulting in approximately $45,000 in additional State Aid in the following year.
</a:t>
          </a:r>
          <a:r>
            <a:rPr lang="en-US" b="1" dirty="0"/>
            <a:t>Facilities Benefit: </a:t>
          </a:r>
          <a:r>
            <a:rPr lang="en-US" dirty="0"/>
            <a:t>Supports ongoing maintenance and infrastructure needs, helping preserve building conditions and reduce the risk of higher future repair costs.</a:t>
          </a:r>
        </a:p>
      </dgm:t>
    </dgm:pt>
    <dgm:pt modelId="{4FAB9AAF-0836-42C4-98FD-E7F5E47C535D}" type="parTrans" cxnId="{FF7C7936-ED7D-4D78-8D64-0DC5F1A4E66E}">
      <dgm:prSet/>
      <dgm:spPr/>
      <dgm:t>
        <a:bodyPr/>
        <a:lstStyle/>
        <a:p>
          <a:endParaRPr lang="en-US"/>
        </a:p>
      </dgm:t>
    </dgm:pt>
    <dgm:pt modelId="{CF2F7CE8-E254-4C0D-B872-E6B90EB4D243}" type="sibTrans" cxnId="{FF7C7936-ED7D-4D78-8D64-0DC5F1A4E66E}">
      <dgm:prSet/>
      <dgm:spPr/>
      <dgm:t>
        <a:bodyPr/>
        <a:lstStyle/>
        <a:p>
          <a:endParaRPr lang="en-US"/>
        </a:p>
      </dgm:t>
    </dgm:pt>
    <dgm:pt modelId="{49BD38D6-493A-4FA9-8654-17A7EC7C7E9D}">
      <dgm:prSet/>
      <dgm:spPr/>
      <dgm:t>
        <a:bodyPr/>
        <a:lstStyle/>
        <a:p>
          <a:r>
            <a:rPr lang="en-US" b="1" u="none" dirty="0"/>
            <a:t>History of the last 5 years:</a:t>
          </a:r>
        </a:p>
      </dgm:t>
    </dgm:pt>
    <dgm:pt modelId="{1A712BE1-8789-4494-BDB1-AD34937CD2D1}" type="parTrans" cxnId="{95625B94-793D-46B5-9E14-CF2BE0473A97}">
      <dgm:prSet/>
      <dgm:spPr/>
      <dgm:t>
        <a:bodyPr/>
        <a:lstStyle/>
        <a:p>
          <a:endParaRPr lang="en-US"/>
        </a:p>
      </dgm:t>
    </dgm:pt>
    <dgm:pt modelId="{C75D7EDD-CD29-4DF3-890A-303B7E498B36}" type="sibTrans" cxnId="{95625B94-793D-46B5-9E14-CF2BE0473A97}">
      <dgm:prSet/>
      <dgm:spPr/>
      <dgm:t>
        <a:bodyPr/>
        <a:lstStyle/>
        <a:p>
          <a:endParaRPr lang="en-US"/>
        </a:p>
      </dgm:t>
    </dgm:pt>
    <dgm:pt modelId="{842E6EBB-F229-4433-8D2D-57E061A2D15C}">
      <dgm:prSet/>
      <dgm:spPr/>
      <dgm:t>
        <a:bodyPr/>
        <a:lstStyle/>
        <a:p>
          <a:r>
            <a:rPr lang="en-US" dirty="0"/>
            <a:t>2023-2024 Project- Refinished gym floor &amp; purchased stage curtain for Jr/Sr Hs.</a:t>
          </a:r>
        </a:p>
      </dgm:t>
    </dgm:pt>
    <dgm:pt modelId="{F3C2C1D6-E0E7-4EEF-9A31-648FE5F03669}" type="parTrans" cxnId="{B594F2BB-FDAB-44EE-9771-CC14AEB301A3}">
      <dgm:prSet/>
      <dgm:spPr/>
      <dgm:t>
        <a:bodyPr/>
        <a:lstStyle/>
        <a:p>
          <a:endParaRPr lang="en-US"/>
        </a:p>
      </dgm:t>
    </dgm:pt>
    <dgm:pt modelId="{B43248DE-EBB2-47E3-9ACE-78EF369DE6CB}" type="sibTrans" cxnId="{B594F2BB-FDAB-44EE-9771-CC14AEB301A3}">
      <dgm:prSet/>
      <dgm:spPr/>
      <dgm:t>
        <a:bodyPr/>
        <a:lstStyle/>
        <a:p>
          <a:endParaRPr lang="en-US"/>
        </a:p>
      </dgm:t>
    </dgm:pt>
    <dgm:pt modelId="{D3866AD4-64A2-4E02-BC05-74E58FEDB4C1}">
      <dgm:prSet/>
      <dgm:spPr/>
      <dgm:t>
        <a:bodyPr/>
        <a:lstStyle/>
        <a:p>
          <a:r>
            <a:rPr lang="en-US" dirty="0"/>
            <a:t>2024-2025 Project-  </a:t>
          </a:r>
          <a:r>
            <a:rPr lang="en-US" i="1" dirty="0"/>
            <a:t>Not funded</a:t>
          </a:r>
          <a:endParaRPr lang="en-US" dirty="0"/>
        </a:p>
      </dgm:t>
    </dgm:pt>
    <dgm:pt modelId="{6AE0307A-BEA4-43FF-9339-F1B7F6300A86}" type="parTrans" cxnId="{7E3AD2F5-5547-4508-8434-591614C33316}">
      <dgm:prSet/>
      <dgm:spPr/>
      <dgm:t>
        <a:bodyPr/>
        <a:lstStyle/>
        <a:p>
          <a:endParaRPr lang="en-US"/>
        </a:p>
      </dgm:t>
    </dgm:pt>
    <dgm:pt modelId="{8E0E020C-11CF-4086-8D69-992710E0BA51}" type="sibTrans" cxnId="{7E3AD2F5-5547-4508-8434-591614C33316}">
      <dgm:prSet/>
      <dgm:spPr/>
      <dgm:t>
        <a:bodyPr/>
        <a:lstStyle/>
        <a:p>
          <a:endParaRPr lang="en-US"/>
        </a:p>
      </dgm:t>
    </dgm:pt>
    <dgm:pt modelId="{8CA16BC5-975E-4E0E-8FDE-B738EAAB1444}">
      <dgm:prSet/>
      <dgm:spPr/>
      <dgm:t>
        <a:bodyPr/>
        <a:lstStyle/>
        <a:p>
          <a:r>
            <a:rPr lang="en-US" dirty="0"/>
            <a:t>2025-2026 Project- </a:t>
          </a:r>
          <a:r>
            <a:rPr lang="en-US" i="1" dirty="0"/>
            <a:t>Not funded</a:t>
          </a:r>
          <a:endParaRPr lang="en-US" dirty="0"/>
        </a:p>
      </dgm:t>
    </dgm:pt>
    <dgm:pt modelId="{E2F95140-3979-4031-850B-05FCA9B64B3E}" type="parTrans" cxnId="{83610031-8A02-4EC4-B450-3D7F79AE4D4C}">
      <dgm:prSet/>
      <dgm:spPr/>
      <dgm:t>
        <a:bodyPr/>
        <a:lstStyle/>
        <a:p>
          <a:endParaRPr lang="en-US"/>
        </a:p>
      </dgm:t>
    </dgm:pt>
    <dgm:pt modelId="{04EF1BD2-43F8-433D-AB3E-2B3227017632}" type="sibTrans" cxnId="{83610031-8A02-4EC4-B450-3D7F79AE4D4C}">
      <dgm:prSet/>
      <dgm:spPr/>
      <dgm:t>
        <a:bodyPr/>
        <a:lstStyle/>
        <a:p>
          <a:endParaRPr lang="en-US"/>
        </a:p>
      </dgm:t>
    </dgm:pt>
    <dgm:pt modelId="{DDA2AFBD-932A-45B0-9909-E9356BD9D7BC}">
      <dgm:prSet/>
      <dgm:spPr/>
      <dgm:t>
        <a:bodyPr/>
        <a:lstStyle/>
        <a:p>
          <a:r>
            <a:rPr lang="en-US" dirty="0"/>
            <a:t>2026-2027 Project- ?</a:t>
          </a:r>
        </a:p>
      </dgm:t>
    </dgm:pt>
    <dgm:pt modelId="{E549C846-625F-45FE-BDEB-B23CC1AB3E06}" type="parTrans" cxnId="{84E29DB6-EC78-4395-859B-51FDBE33E23E}">
      <dgm:prSet/>
      <dgm:spPr/>
      <dgm:t>
        <a:bodyPr/>
        <a:lstStyle/>
        <a:p>
          <a:endParaRPr lang="en-US"/>
        </a:p>
      </dgm:t>
    </dgm:pt>
    <dgm:pt modelId="{57393BE9-03F2-4D7C-84DA-A8344F2F37A4}" type="sibTrans" cxnId="{84E29DB6-EC78-4395-859B-51FDBE33E23E}">
      <dgm:prSet/>
      <dgm:spPr/>
      <dgm:t>
        <a:bodyPr/>
        <a:lstStyle/>
        <a:p>
          <a:endParaRPr lang="en-US"/>
        </a:p>
      </dgm:t>
    </dgm:pt>
    <dgm:pt modelId="{D76DFF6B-78CA-4B61-9830-9C7642CEC920}" type="pres">
      <dgm:prSet presAssocID="{8CEA2A36-81E1-4455-93CD-4FB87DD20251}" presName="Name0" presStyleCnt="0">
        <dgm:presLayoutVars>
          <dgm:dir/>
          <dgm:animLvl val="lvl"/>
          <dgm:resizeHandles val="exact"/>
        </dgm:presLayoutVars>
      </dgm:prSet>
      <dgm:spPr/>
    </dgm:pt>
    <dgm:pt modelId="{905B9FEB-6171-44EC-BD97-FBEB87FE928F}" type="pres">
      <dgm:prSet presAssocID="{B15E1D56-CD2F-4DA4-B652-C341D48781B3}" presName="linNode" presStyleCnt="0"/>
      <dgm:spPr/>
    </dgm:pt>
    <dgm:pt modelId="{F15B034B-25CD-4992-A0DD-8BFCE277BBB5}" type="pres">
      <dgm:prSet presAssocID="{B15E1D56-CD2F-4DA4-B652-C341D48781B3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0DE81FEB-EC32-4E3E-8FAB-B5565FB6D71A}" type="pres">
      <dgm:prSet presAssocID="{B15E1D56-CD2F-4DA4-B652-C341D48781B3}" presName="descendantText" presStyleLbl="alignAccFollowNode1" presStyleIdx="0" presStyleCnt="2">
        <dgm:presLayoutVars>
          <dgm:bulletEnabled/>
        </dgm:presLayoutVars>
      </dgm:prSet>
      <dgm:spPr/>
    </dgm:pt>
    <dgm:pt modelId="{CBA32C64-2CA3-425A-AAB4-7434CFBE0082}" type="pres">
      <dgm:prSet presAssocID="{547E9D70-D42C-44F8-8D51-37EC5ABAD976}" presName="sp" presStyleCnt="0"/>
      <dgm:spPr/>
    </dgm:pt>
    <dgm:pt modelId="{EB584626-CD5E-4C4D-B033-7EC4CC8AF318}" type="pres">
      <dgm:prSet presAssocID="{49BD38D6-493A-4FA9-8654-17A7EC7C7E9D}" presName="linNode" presStyleCnt="0"/>
      <dgm:spPr/>
    </dgm:pt>
    <dgm:pt modelId="{D78E373C-DD3B-4A1A-9B54-33B86640529C}" type="pres">
      <dgm:prSet presAssocID="{49BD38D6-493A-4FA9-8654-17A7EC7C7E9D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F7CC8941-48CD-4818-9352-2EF7F2AAEB1C}" type="pres">
      <dgm:prSet presAssocID="{49BD38D6-493A-4FA9-8654-17A7EC7C7E9D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1D10171C-2B6C-473F-877F-1F625E59D387}" type="presOf" srcId="{8CA16BC5-975E-4E0E-8FDE-B738EAAB1444}" destId="{F7CC8941-48CD-4818-9352-2EF7F2AAEB1C}" srcOrd="0" destOrd="2" presId="urn:microsoft.com/office/officeart/2016/7/layout/VerticalSolidActionList"/>
    <dgm:cxn modelId="{83610031-8A02-4EC4-B450-3D7F79AE4D4C}" srcId="{49BD38D6-493A-4FA9-8654-17A7EC7C7E9D}" destId="{8CA16BC5-975E-4E0E-8FDE-B738EAAB1444}" srcOrd="2" destOrd="0" parTransId="{E2F95140-3979-4031-850B-05FCA9B64B3E}" sibTransId="{04EF1BD2-43F8-433D-AB3E-2B3227017632}"/>
    <dgm:cxn modelId="{FF7C7936-ED7D-4D78-8D64-0DC5F1A4E66E}" srcId="{B15E1D56-CD2F-4DA4-B652-C341D48781B3}" destId="{D9130128-8819-406A-9392-09673B9FDAF2}" srcOrd="0" destOrd="0" parTransId="{4FAB9AAF-0836-42C4-98FD-E7F5E47C535D}" sibTransId="{CF2F7CE8-E254-4C0D-B872-E6B90EB4D243}"/>
    <dgm:cxn modelId="{30B33771-7BA9-4580-8B7D-631A33DC5197}" type="presOf" srcId="{49BD38D6-493A-4FA9-8654-17A7EC7C7E9D}" destId="{D78E373C-DD3B-4A1A-9B54-33B86640529C}" srcOrd="0" destOrd="0" presId="urn:microsoft.com/office/officeart/2016/7/layout/VerticalSolidActionList"/>
    <dgm:cxn modelId="{EBBD4B53-1EEB-409C-AF1D-2238E02FF600}" type="presOf" srcId="{842E6EBB-F229-4433-8D2D-57E061A2D15C}" destId="{F7CC8941-48CD-4818-9352-2EF7F2AAEB1C}" srcOrd="0" destOrd="0" presId="urn:microsoft.com/office/officeart/2016/7/layout/VerticalSolidActionList"/>
    <dgm:cxn modelId="{0C5E1757-25E1-4CB1-90AA-E81C7AFC28A5}" type="presOf" srcId="{B15E1D56-CD2F-4DA4-B652-C341D48781B3}" destId="{F15B034B-25CD-4992-A0DD-8BFCE277BBB5}" srcOrd="0" destOrd="0" presId="urn:microsoft.com/office/officeart/2016/7/layout/VerticalSolidActionList"/>
    <dgm:cxn modelId="{BE223E79-429B-4E87-B3C6-700EA6521BE7}" type="presOf" srcId="{8CEA2A36-81E1-4455-93CD-4FB87DD20251}" destId="{D76DFF6B-78CA-4B61-9830-9C7642CEC920}" srcOrd="0" destOrd="0" presId="urn:microsoft.com/office/officeart/2016/7/layout/VerticalSolidActionList"/>
    <dgm:cxn modelId="{95625B94-793D-46B5-9E14-CF2BE0473A97}" srcId="{8CEA2A36-81E1-4455-93CD-4FB87DD20251}" destId="{49BD38D6-493A-4FA9-8654-17A7EC7C7E9D}" srcOrd="1" destOrd="0" parTransId="{1A712BE1-8789-4494-BDB1-AD34937CD2D1}" sibTransId="{C75D7EDD-CD29-4DF3-890A-303B7E498B36}"/>
    <dgm:cxn modelId="{84E29DB6-EC78-4395-859B-51FDBE33E23E}" srcId="{49BD38D6-493A-4FA9-8654-17A7EC7C7E9D}" destId="{DDA2AFBD-932A-45B0-9909-E9356BD9D7BC}" srcOrd="3" destOrd="0" parTransId="{E549C846-625F-45FE-BDEB-B23CC1AB3E06}" sibTransId="{57393BE9-03F2-4D7C-84DA-A8344F2F37A4}"/>
    <dgm:cxn modelId="{B594F2BB-FDAB-44EE-9771-CC14AEB301A3}" srcId="{49BD38D6-493A-4FA9-8654-17A7EC7C7E9D}" destId="{842E6EBB-F229-4433-8D2D-57E061A2D15C}" srcOrd="0" destOrd="0" parTransId="{F3C2C1D6-E0E7-4EEF-9A31-648FE5F03669}" sibTransId="{B43248DE-EBB2-47E3-9ACE-78EF369DE6CB}"/>
    <dgm:cxn modelId="{902D21C1-6945-4F11-A187-49264D5175E7}" type="presOf" srcId="{DDA2AFBD-932A-45B0-9909-E9356BD9D7BC}" destId="{F7CC8941-48CD-4818-9352-2EF7F2AAEB1C}" srcOrd="0" destOrd="3" presId="urn:microsoft.com/office/officeart/2016/7/layout/VerticalSolidActionList"/>
    <dgm:cxn modelId="{C5DEF6D4-449B-4B99-A6E7-51513ED867FE}" srcId="{8CEA2A36-81E1-4455-93CD-4FB87DD20251}" destId="{B15E1D56-CD2F-4DA4-B652-C341D48781B3}" srcOrd="0" destOrd="0" parTransId="{E0940444-5C7F-4DE4-A9A8-8B21E890B2D3}" sibTransId="{547E9D70-D42C-44F8-8D51-37EC5ABAD976}"/>
    <dgm:cxn modelId="{E87D09DD-5265-420C-8421-4DA12F163C03}" type="presOf" srcId="{D3866AD4-64A2-4E02-BC05-74E58FEDB4C1}" destId="{F7CC8941-48CD-4818-9352-2EF7F2AAEB1C}" srcOrd="0" destOrd="1" presId="urn:microsoft.com/office/officeart/2016/7/layout/VerticalSolidActionList"/>
    <dgm:cxn modelId="{C90798E6-C94F-4B5E-8943-1755DD6D53AA}" type="presOf" srcId="{D9130128-8819-406A-9392-09673B9FDAF2}" destId="{0DE81FEB-EC32-4E3E-8FAB-B5565FB6D71A}" srcOrd="0" destOrd="0" presId="urn:microsoft.com/office/officeart/2016/7/layout/VerticalSolidActionList"/>
    <dgm:cxn modelId="{7E3AD2F5-5547-4508-8434-591614C33316}" srcId="{49BD38D6-493A-4FA9-8654-17A7EC7C7E9D}" destId="{D3866AD4-64A2-4E02-BC05-74E58FEDB4C1}" srcOrd="1" destOrd="0" parTransId="{6AE0307A-BEA4-43FF-9339-F1B7F6300A86}" sibTransId="{8E0E020C-11CF-4086-8D69-992710E0BA51}"/>
    <dgm:cxn modelId="{9B320DE1-4BCF-4433-92E0-6D91BD4D8491}" type="presParOf" srcId="{D76DFF6B-78CA-4B61-9830-9C7642CEC920}" destId="{905B9FEB-6171-44EC-BD97-FBEB87FE928F}" srcOrd="0" destOrd="0" presId="urn:microsoft.com/office/officeart/2016/7/layout/VerticalSolidActionList"/>
    <dgm:cxn modelId="{A68231B5-D199-42EE-90B7-54DAD6C7248A}" type="presParOf" srcId="{905B9FEB-6171-44EC-BD97-FBEB87FE928F}" destId="{F15B034B-25CD-4992-A0DD-8BFCE277BBB5}" srcOrd="0" destOrd="0" presId="urn:microsoft.com/office/officeart/2016/7/layout/VerticalSolidActionList"/>
    <dgm:cxn modelId="{47610D59-BF54-4A2B-91FA-84FBE771E3F1}" type="presParOf" srcId="{905B9FEB-6171-44EC-BD97-FBEB87FE928F}" destId="{0DE81FEB-EC32-4E3E-8FAB-B5565FB6D71A}" srcOrd="1" destOrd="0" presId="urn:microsoft.com/office/officeart/2016/7/layout/VerticalSolidActionList"/>
    <dgm:cxn modelId="{1E7FC4F5-5DD1-463E-BE0D-00392F674BB7}" type="presParOf" srcId="{D76DFF6B-78CA-4B61-9830-9C7642CEC920}" destId="{CBA32C64-2CA3-425A-AAB4-7434CFBE0082}" srcOrd="1" destOrd="0" presId="urn:microsoft.com/office/officeart/2016/7/layout/VerticalSolidActionList"/>
    <dgm:cxn modelId="{74061243-4ABE-4827-8CEC-103D2FCE4E30}" type="presParOf" srcId="{D76DFF6B-78CA-4B61-9830-9C7642CEC920}" destId="{EB584626-CD5E-4C4D-B033-7EC4CC8AF318}" srcOrd="2" destOrd="0" presId="urn:microsoft.com/office/officeart/2016/7/layout/VerticalSolidActionList"/>
    <dgm:cxn modelId="{402AB6EE-0879-474C-8DF7-9ECB3BACCFCB}" type="presParOf" srcId="{EB584626-CD5E-4C4D-B033-7EC4CC8AF318}" destId="{D78E373C-DD3B-4A1A-9B54-33B86640529C}" srcOrd="0" destOrd="0" presId="urn:microsoft.com/office/officeart/2016/7/layout/VerticalSolidActionList"/>
    <dgm:cxn modelId="{B10E30E4-D575-4A92-BC1A-D34B103762BA}" type="presParOf" srcId="{EB584626-CD5E-4C4D-B033-7EC4CC8AF318}" destId="{F7CC8941-48CD-4818-9352-2EF7F2AAEB1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EC473-967C-4595-B47E-435E3CE99BB5}" type="doc">
      <dgm:prSet loTypeId="urn:microsoft.com/office/officeart/2005/8/layout/process4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3D0A3A-0E52-4B63-97DF-3D2C4C97BCEB}">
      <dgm:prSet custT="1"/>
      <dgm:spPr/>
      <dgm:t>
        <a:bodyPr/>
        <a:lstStyle/>
        <a:p>
          <a:r>
            <a:rPr lang="en-US" sz="2400" dirty="0"/>
            <a:t>Food Service Manager</a:t>
          </a:r>
        </a:p>
      </dgm:t>
    </dgm:pt>
    <dgm:pt modelId="{850B99A4-FB7F-414B-A379-1E1EB6F348FB}" type="parTrans" cxnId="{FCFDDBFD-C3C6-4E58-8D15-74C360937804}">
      <dgm:prSet/>
      <dgm:spPr/>
      <dgm:t>
        <a:bodyPr/>
        <a:lstStyle/>
        <a:p>
          <a:endParaRPr lang="en-US"/>
        </a:p>
      </dgm:t>
    </dgm:pt>
    <dgm:pt modelId="{2099FFE2-CC4B-4B93-9DC1-2B624E743C28}" type="sibTrans" cxnId="{FCFDDBFD-C3C6-4E58-8D15-74C360937804}">
      <dgm:prSet/>
      <dgm:spPr/>
      <dgm:t>
        <a:bodyPr/>
        <a:lstStyle/>
        <a:p>
          <a:endParaRPr lang="en-US"/>
        </a:p>
      </dgm:t>
    </dgm:pt>
    <dgm:pt modelId="{25E74D0F-3A3B-4182-84DC-A31BD719FC7F}">
      <dgm:prSet/>
      <dgm:spPr/>
      <dgm:t>
        <a:bodyPr/>
        <a:lstStyle/>
        <a:p>
          <a:r>
            <a:rPr lang="en-US" u="sng" dirty="0"/>
            <a:t>5- (10) month cook/server cashiers </a:t>
          </a:r>
        </a:p>
        <a:p>
          <a:r>
            <a:rPr lang="en-US" dirty="0"/>
            <a:t> 1 employee - 7.5 hrs. per day</a:t>
          </a:r>
        </a:p>
        <a:p>
          <a:r>
            <a:rPr lang="en-US" dirty="0"/>
            <a:t>1 employee 4.75 hours per day </a:t>
          </a:r>
        </a:p>
        <a:p>
          <a:r>
            <a:rPr lang="en-US" dirty="0"/>
            <a:t> 2 employees - 4 hours per day</a:t>
          </a:r>
        </a:p>
        <a:p>
          <a:r>
            <a:rPr lang="en-US" dirty="0"/>
            <a:t>1 employee 4 hours per day</a:t>
          </a:r>
        </a:p>
      </dgm:t>
    </dgm:pt>
    <dgm:pt modelId="{B2C92BF1-D83D-40B0-9BD4-EE69774C641B}" type="parTrans" cxnId="{6CE127D8-F780-41B6-A032-4CF6352767EE}">
      <dgm:prSet/>
      <dgm:spPr/>
      <dgm:t>
        <a:bodyPr/>
        <a:lstStyle/>
        <a:p>
          <a:endParaRPr lang="en-US"/>
        </a:p>
      </dgm:t>
    </dgm:pt>
    <dgm:pt modelId="{97A10A9A-CBBA-4AE8-A44A-FEDCFBDF6C09}" type="sibTrans" cxnId="{6CE127D8-F780-41B6-A032-4CF6352767EE}">
      <dgm:prSet/>
      <dgm:spPr/>
      <dgm:t>
        <a:bodyPr/>
        <a:lstStyle/>
        <a:p>
          <a:endParaRPr lang="en-US"/>
        </a:p>
      </dgm:t>
    </dgm:pt>
    <dgm:pt modelId="{97EF3FE7-AE15-46C7-A510-E0FFEE9910CF}" type="pres">
      <dgm:prSet presAssocID="{908EC473-967C-4595-B47E-435E3CE99BB5}" presName="Name0" presStyleCnt="0">
        <dgm:presLayoutVars>
          <dgm:dir/>
          <dgm:animLvl val="lvl"/>
          <dgm:resizeHandles val="exact"/>
        </dgm:presLayoutVars>
      </dgm:prSet>
      <dgm:spPr/>
    </dgm:pt>
    <dgm:pt modelId="{1BFEDDD4-478B-4F3F-82E0-8E70DD8B76D0}" type="pres">
      <dgm:prSet presAssocID="{25E74D0F-3A3B-4182-84DC-A31BD719FC7F}" presName="boxAndChildren" presStyleCnt="0"/>
      <dgm:spPr/>
    </dgm:pt>
    <dgm:pt modelId="{AA9920A9-6F72-44DF-BA94-23F9AF56AEFE}" type="pres">
      <dgm:prSet presAssocID="{25E74D0F-3A3B-4182-84DC-A31BD719FC7F}" presName="parentTextBox" presStyleLbl="node1" presStyleIdx="0" presStyleCnt="2"/>
      <dgm:spPr/>
    </dgm:pt>
    <dgm:pt modelId="{BBE8ED95-6ADC-4E8D-A12B-30488B4406D1}" type="pres">
      <dgm:prSet presAssocID="{2099FFE2-CC4B-4B93-9DC1-2B624E743C28}" presName="sp" presStyleCnt="0"/>
      <dgm:spPr/>
    </dgm:pt>
    <dgm:pt modelId="{C549C14B-B475-4849-B7B5-2C2CF0D16F0D}" type="pres">
      <dgm:prSet presAssocID="{EE3D0A3A-0E52-4B63-97DF-3D2C4C97BCEB}" presName="arrowAndChildren" presStyleCnt="0"/>
      <dgm:spPr/>
    </dgm:pt>
    <dgm:pt modelId="{42036964-977B-4872-861C-2FA106AEED10}" type="pres">
      <dgm:prSet presAssocID="{EE3D0A3A-0E52-4B63-97DF-3D2C4C97BCEB}" presName="parentTextArrow" presStyleLbl="node1" presStyleIdx="1" presStyleCnt="2"/>
      <dgm:spPr/>
    </dgm:pt>
  </dgm:ptLst>
  <dgm:cxnLst>
    <dgm:cxn modelId="{C9751819-4003-40C1-9CA5-41A2269C7EAA}" type="presOf" srcId="{25E74D0F-3A3B-4182-84DC-A31BD719FC7F}" destId="{AA9920A9-6F72-44DF-BA94-23F9AF56AEFE}" srcOrd="0" destOrd="0" presId="urn:microsoft.com/office/officeart/2005/8/layout/process4"/>
    <dgm:cxn modelId="{819E03A6-A789-4C9E-897E-832A2ABB7EDA}" type="presOf" srcId="{908EC473-967C-4595-B47E-435E3CE99BB5}" destId="{97EF3FE7-AE15-46C7-A510-E0FFEE9910CF}" srcOrd="0" destOrd="0" presId="urn:microsoft.com/office/officeart/2005/8/layout/process4"/>
    <dgm:cxn modelId="{4FE92EAC-966C-4E5D-AB28-E900F0C1496B}" type="presOf" srcId="{EE3D0A3A-0E52-4B63-97DF-3D2C4C97BCEB}" destId="{42036964-977B-4872-861C-2FA106AEED10}" srcOrd="0" destOrd="0" presId="urn:microsoft.com/office/officeart/2005/8/layout/process4"/>
    <dgm:cxn modelId="{6CE127D8-F780-41B6-A032-4CF6352767EE}" srcId="{908EC473-967C-4595-B47E-435E3CE99BB5}" destId="{25E74D0F-3A3B-4182-84DC-A31BD719FC7F}" srcOrd="1" destOrd="0" parTransId="{B2C92BF1-D83D-40B0-9BD4-EE69774C641B}" sibTransId="{97A10A9A-CBBA-4AE8-A44A-FEDCFBDF6C09}"/>
    <dgm:cxn modelId="{FCFDDBFD-C3C6-4E58-8D15-74C360937804}" srcId="{908EC473-967C-4595-B47E-435E3CE99BB5}" destId="{EE3D0A3A-0E52-4B63-97DF-3D2C4C97BCEB}" srcOrd="0" destOrd="0" parTransId="{850B99A4-FB7F-414B-A379-1E1EB6F348FB}" sibTransId="{2099FFE2-CC4B-4B93-9DC1-2B624E743C28}"/>
    <dgm:cxn modelId="{BD940A9F-CD49-48E9-BB6C-55DFB13FF7A7}" type="presParOf" srcId="{97EF3FE7-AE15-46C7-A510-E0FFEE9910CF}" destId="{1BFEDDD4-478B-4F3F-82E0-8E70DD8B76D0}" srcOrd="0" destOrd="0" presId="urn:microsoft.com/office/officeart/2005/8/layout/process4"/>
    <dgm:cxn modelId="{6E9B04D1-5D66-4DEC-8EDA-5556F3508470}" type="presParOf" srcId="{1BFEDDD4-478B-4F3F-82E0-8E70DD8B76D0}" destId="{AA9920A9-6F72-44DF-BA94-23F9AF56AEFE}" srcOrd="0" destOrd="0" presId="urn:microsoft.com/office/officeart/2005/8/layout/process4"/>
    <dgm:cxn modelId="{F42728CE-8B0B-400C-8E46-24A231D59135}" type="presParOf" srcId="{97EF3FE7-AE15-46C7-A510-E0FFEE9910CF}" destId="{BBE8ED95-6ADC-4E8D-A12B-30488B4406D1}" srcOrd="1" destOrd="0" presId="urn:microsoft.com/office/officeart/2005/8/layout/process4"/>
    <dgm:cxn modelId="{BBC9F979-083D-4D4D-BBDF-694A30B5E21C}" type="presParOf" srcId="{97EF3FE7-AE15-46C7-A510-E0FFEE9910CF}" destId="{C549C14B-B475-4849-B7B5-2C2CF0D16F0D}" srcOrd="2" destOrd="0" presId="urn:microsoft.com/office/officeart/2005/8/layout/process4"/>
    <dgm:cxn modelId="{2E32B4C6-DABE-4D86-8569-9B43C525210A}" type="presParOf" srcId="{C549C14B-B475-4849-B7B5-2C2CF0D16F0D}" destId="{42036964-977B-4872-861C-2FA106AEED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C2F8D-4F98-4FFE-8182-48B0761C6DE1}">
      <dsp:nvSpPr>
        <dsp:cNvPr id="0" name=""/>
        <dsp:cNvSpPr/>
      </dsp:nvSpPr>
      <dsp:spPr>
        <a:xfrm>
          <a:off x="0" y="0"/>
          <a:ext cx="5124050" cy="80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1 -  Head Maintenance Worker -Jr/Sr. High School.</a:t>
          </a:r>
        </a:p>
      </dsp:txBody>
      <dsp:txXfrm>
        <a:off x="23649" y="23649"/>
        <a:ext cx="4184531" cy="760141"/>
      </dsp:txXfrm>
    </dsp:sp>
    <dsp:sp modelId="{BADF21AC-0EB5-426E-B78B-FDDB28B3D964}">
      <dsp:nvSpPr>
        <dsp:cNvPr id="0" name=""/>
        <dsp:cNvSpPr/>
      </dsp:nvSpPr>
      <dsp:spPr>
        <a:xfrm>
          <a:off x="429139" y="954246"/>
          <a:ext cx="5124050" cy="80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1 -  Maintenance worker – WBH.</a:t>
          </a:r>
        </a:p>
      </dsp:txBody>
      <dsp:txXfrm>
        <a:off x="452788" y="977895"/>
        <a:ext cx="4122777" cy="760141"/>
      </dsp:txXfrm>
    </dsp:sp>
    <dsp:sp modelId="{F70833DA-1B4B-40D7-8E24-2560A967AAC6}">
      <dsp:nvSpPr>
        <dsp:cNvPr id="0" name=""/>
        <dsp:cNvSpPr/>
      </dsp:nvSpPr>
      <dsp:spPr>
        <a:xfrm>
          <a:off x="851873" y="1908493"/>
          <a:ext cx="5124050" cy="80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5 -  Laborers - 2 at Jr./Sr. Highschool, 3 at WBH </a:t>
          </a:r>
          <a:r>
            <a:rPr lang="en-US" sz="1900" i="1" kern="1200" dirty="0"/>
            <a:t>( 2 part time until October 2026)</a:t>
          </a:r>
          <a:endParaRPr lang="en-US" sz="1900" kern="1200" dirty="0"/>
        </a:p>
      </dsp:txBody>
      <dsp:txXfrm>
        <a:off x="875522" y="1932142"/>
        <a:ext cx="4129182" cy="760141"/>
      </dsp:txXfrm>
    </dsp:sp>
    <dsp:sp modelId="{BFC888DF-FE78-46DB-BADC-190C1AB29361}">
      <dsp:nvSpPr>
        <dsp:cNvPr id="0" name=""/>
        <dsp:cNvSpPr/>
      </dsp:nvSpPr>
      <dsp:spPr>
        <a:xfrm>
          <a:off x="1281012" y="2862740"/>
          <a:ext cx="5124050" cy="80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1 -  (12) month cleaner- WBH.</a:t>
          </a:r>
        </a:p>
      </dsp:txBody>
      <dsp:txXfrm>
        <a:off x="1304661" y="2886389"/>
        <a:ext cx="4122777" cy="760141"/>
      </dsp:txXfrm>
    </dsp:sp>
    <dsp:sp modelId="{C0618DB8-F175-45DD-BF5A-2B4848963383}">
      <dsp:nvSpPr>
        <dsp:cNvPr id="0" name=""/>
        <dsp:cNvSpPr/>
      </dsp:nvSpPr>
      <dsp:spPr>
        <a:xfrm>
          <a:off x="4599214" y="618425"/>
          <a:ext cx="524835" cy="524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717302" y="618425"/>
        <a:ext cx="288659" cy="394938"/>
      </dsp:txXfrm>
    </dsp:sp>
    <dsp:sp modelId="{7A44F1B0-7062-4B97-A842-5F936EEEC28E}">
      <dsp:nvSpPr>
        <dsp:cNvPr id="0" name=""/>
        <dsp:cNvSpPr/>
      </dsp:nvSpPr>
      <dsp:spPr>
        <a:xfrm>
          <a:off x="5028353" y="1572672"/>
          <a:ext cx="524835" cy="524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146441" y="1572672"/>
        <a:ext cx="288659" cy="394938"/>
      </dsp:txXfrm>
    </dsp:sp>
    <dsp:sp modelId="{623F6488-E8D7-4873-9D02-17DB455A209B}">
      <dsp:nvSpPr>
        <dsp:cNvPr id="0" name=""/>
        <dsp:cNvSpPr/>
      </dsp:nvSpPr>
      <dsp:spPr>
        <a:xfrm>
          <a:off x="5451088" y="2526918"/>
          <a:ext cx="524835" cy="524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69176" y="2526918"/>
        <a:ext cx="288659" cy="394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1FEB-EC32-4E3E-8FAB-B5565FB6D71A}">
      <dsp:nvSpPr>
        <dsp:cNvPr id="0" name=""/>
        <dsp:cNvSpPr/>
      </dsp:nvSpPr>
      <dsp:spPr>
        <a:xfrm>
          <a:off x="1025434" y="322"/>
          <a:ext cx="4101737" cy="17813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5" tIns="452457" rIns="79585" bIns="45245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What it is: </a:t>
          </a:r>
          <a:r>
            <a:rPr lang="en-US" sz="1100" b="0" kern="1200" dirty="0"/>
            <a:t>An</a:t>
          </a:r>
          <a:r>
            <a:rPr lang="en-US" sz="1100" kern="1200" dirty="0"/>
            <a:t> annual capital outlay project of up to $100,000 for eligible building and grounds improvements.
</a:t>
          </a:r>
          <a:r>
            <a:rPr lang="en-US" sz="1100" b="1" kern="1200" dirty="0"/>
            <a:t>State Aid Impact: </a:t>
          </a:r>
          <a:r>
            <a:rPr lang="en-US" sz="1100" b="0" kern="1200" dirty="0"/>
            <a:t>The </a:t>
          </a:r>
          <a:r>
            <a:rPr lang="en-US" sz="1100" kern="1200" dirty="0"/>
            <a:t>District receives Building Aid at a 45% ratio, resulting in approximately $45,000 in additional State Aid in the following year.
</a:t>
          </a:r>
          <a:r>
            <a:rPr lang="en-US" sz="1100" b="1" kern="1200" dirty="0"/>
            <a:t>Facilities Benefit: </a:t>
          </a:r>
          <a:r>
            <a:rPr lang="en-US" sz="1100" kern="1200" dirty="0"/>
            <a:t>Supports ongoing maintenance and infrastructure needs, helping preserve building conditions and reduce the risk of higher future repair costs.</a:t>
          </a:r>
        </a:p>
      </dsp:txBody>
      <dsp:txXfrm>
        <a:off x="1025434" y="322"/>
        <a:ext cx="4101737" cy="1781327"/>
      </dsp:txXfrm>
    </dsp:sp>
    <dsp:sp modelId="{F15B034B-25CD-4992-A0DD-8BFCE277BBB5}">
      <dsp:nvSpPr>
        <dsp:cNvPr id="0" name=""/>
        <dsp:cNvSpPr/>
      </dsp:nvSpPr>
      <dsp:spPr>
        <a:xfrm>
          <a:off x="0" y="322"/>
          <a:ext cx="1025434" cy="17813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63" tIns="175956" rIns="54263" bIns="1759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/>
            <a:t>Why a $100k project?</a:t>
          </a:r>
          <a:endParaRPr lang="en-US" sz="1400" u="none" kern="1200" dirty="0"/>
        </a:p>
      </dsp:txBody>
      <dsp:txXfrm>
        <a:off x="0" y="322"/>
        <a:ext cx="1025434" cy="1781327"/>
      </dsp:txXfrm>
    </dsp:sp>
    <dsp:sp modelId="{F7CC8941-48CD-4818-9352-2EF7F2AAEB1C}">
      <dsp:nvSpPr>
        <dsp:cNvPr id="0" name=""/>
        <dsp:cNvSpPr/>
      </dsp:nvSpPr>
      <dsp:spPr>
        <a:xfrm>
          <a:off x="1025434" y="1888529"/>
          <a:ext cx="4101737" cy="17813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5" tIns="452457" rIns="79585" bIns="45245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2023-2024 Project- Refinished gym floor &amp; purchased stage curtain for Jr/Sr Hs.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2024-2025 Project-  </a:t>
          </a:r>
          <a:r>
            <a:rPr lang="en-US" sz="1100" i="1" kern="1200" dirty="0"/>
            <a:t>Not funded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2025-2026 Project- </a:t>
          </a:r>
          <a:r>
            <a:rPr lang="en-US" sz="1100" i="1" kern="1200" dirty="0"/>
            <a:t>Not funded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2026-2027 Project- ?</a:t>
          </a:r>
        </a:p>
      </dsp:txBody>
      <dsp:txXfrm>
        <a:off x="1025434" y="1888529"/>
        <a:ext cx="4101737" cy="1781327"/>
      </dsp:txXfrm>
    </dsp:sp>
    <dsp:sp modelId="{D78E373C-DD3B-4A1A-9B54-33B86640529C}">
      <dsp:nvSpPr>
        <dsp:cNvPr id="0" name=""/>
        <dsp:cNvSpPr/>
      </dsp:nvSpPr>
      <dsp:spPr>
        <a:xfrm>
          <a:off x="0" y="1888529"/>
          <a:ext cx="1025434" cy="17813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263" tIns="175956" rIns="54263" bIns="1759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/>
            <a:t>History of the last 5 years:</a:t>
          </a:r>
        </a:p>
      </dsp:txBody>
      <dsp:txXfrm>
        <a:off x="0" y="1888529"/>
        <a:ext cx="1025434" cy="1781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920A9-6F72-44DF-BA94-23F9AF56AEFE}">
      <dsp:nvSpPr>
        <dsp:cNvPr id="0" name=""/>
        <dsp:cNvSpPr/>
      </dsp:nvSpPr>
      <dsp:spPr>
        <a:xfrm>
          <a:off x="0" y="2215148"/>
          <a:ext cx="4821283" cy="14533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 dirty="0"/>
            <a:t>5- (10) month cook/server cashiers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1 employee - 7.5 hrs. per day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 employee 4.75 hours per day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2 employees - 4 hours per day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 employee 4 hours per day</a:t>
          </a:r>
        </a:p>
      </dsp:txBody>
      <dsp:txXfrm>
        <a:off x="0" y="2215148"/>
        <a:ext cx="4821283" cy="1453376"/>
      </dsp:txXfrm>
    </dsp:sp>
    <dsp:sp modelId="{42036964-977B-4872-861C-2FA106AEED10}">
      <dsp:nvSpPr>
        <dsp:cNvPr id="0" name=""/>
        <dsp:cNvSpPr/>
      </dsp:nvSpPr>
      <dsp:spPr>
        <a:xfrm rot="10800000">
          <a:off x="0" y="1654"/>
          <a:ext cx="4821283" cy="22352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Food Service Manager</a:t>
          </a:r>
        </a:p>
      </dsp:txBody>
      <dsp:txXfrm rot="10800000">
        <a:off x="0" y="1654"/>
        <a:ext cx="4821283" cy="145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0.82826</cdr:x>
      <cdr:y>0.10597</cdr:y>
    </cdr:from>
    <cdr:to>
      <cdr:x>0.90928</cdr:x>
      <cdr:y>0.15009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14D2D1-EC20-E5AB-710F-8E01A4988040}"/>
            </a:ext>
          </a:extLst>
        </cdr:cNvPr>
        <cdr:cNvSpPr txBox="1"/>
      </cdr:nvSpPr>
      <cdr:spPr>
        <a:xfrm xmlns:a="http://schemas.openxmlformats.org/drawingml/2006/main">
          <a:off x="5723087" y="563179"/>
          <a:ext cx="559836" cy="234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kern="1200" dirty="0"/>
            <a:t>70%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5B5C-E3B8-4B6B-8971-AB5B680FE8D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4ED8-3A1B-43C5-AB53-BF5B9528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A8492-5C7F-4BDF-BB8C-91807842F0A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4.jpg"/><Relationship Id="rId10" Type="http://schemas.microsoft.com/office/2007/relationships/diagramDrawing" Target="../diagrams/drawing3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1E7B-EF74-49AA-B967-13E679B2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067" y="592679"/>
            <a:ext cx="5591005" cy="3732434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/>
              <a:t>New Lebanon Central School District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BF80-9597-456D-8C31-FC284ABC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2026-2027 school Budget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Budget Presentation #1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January 14,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665F1-F8DF-6B4B-A957-2D06B8DDB8EE}"/>
              </a:ext>
            </a:extLst>
          </p:cNvPr>
          <p:cNvSpPr txBox="1"/>
          <p:nvPr/>
        </p:nvSpPr>
        <p:spPr>
          <a:xfrm>
            <a:off x="6729999" y="5824745"/>
            <a:ext cx="414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By, Danielle Brewster and Chris Harper</a:t>
            </a:r>
          </a:p>
        </p:txBody>
      </p:sp>
      <p:pic>
        <p:nvPicPr>
          <p:cNvPr id="5" name="Picture 4" descr="A logo of a tiger jumping over a letter&#10;&#10;AI-generated content may be incorrect.">
            <a:extLst>
              <a:ext uri="{FF2B5EF4-FFF2-40B4-BE49-F238E27FC236}">
                <a16:creationId xmlns:a16="http://schemas.microsoft.com/office/drawing/2014/main" id="{2EC6B41C-6E31-1787-A364-30F22DBE6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8" y="930469"/>
            <a:ext cx="5115652" cy="46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021BBF-D06A-C1A1-E073-D1BAC704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DF540-8B13-143D-87D3-C91E856F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 dirty="0"/>
              <a:t>Breakfast &amp; Lunch Participation Rates</a:t>
            </a:r>
            <a:endParaRPr lang="en-US" sz="3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618351-4001-869D-ABC1-96FE0F8278F9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2023–2024 school year, the district adopted the Community Eligibility Provision (CEP), a federal program that allows schools to provide free breakfast and lunch to all students at no cost to families.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to increased participation rates, the Food Service Program became self-sustaining in 2023–2024, generating a surplus and no longer requiring a transfer from the General Fund.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53A23F5-4587-5EE6-8060-27DA2603B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220129"/>
              </p:ext>
            </p:extLst>
          </p:nvPr>
        </p:nvGraphicFramePr>
        <p:xfrm>
          <a:off x="733697" y="562710"/>
          <a:ext cx="6909801" cy="531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63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72D80-2668-FD4C-3561-89DEB9937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963-B00A-D91F-469E-F53E3FEB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Preliminary Cafeteria Budget Estimate: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C26F30-AF4D-D6A4-7E46-CC227F638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08770"/>
              </p:ext>
            </p:extLst>
          </p:nvPr>
        </p:nvGraphicFramePr>
        <p:xfrm>
          <a:off x="1096963" y="1846262"/>
          <a:ext cx="6169076" cy="370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69">
                  <a:extLst>
                    <a:ext uri="{9D8B030D-6E8A-4147-A177-3AD203B41FA5}">
                      <a16:colId xmlns:a16="http://schemas.microsoft.com/office/drawing/2014/main" val="3471806489"/>
                    </a:ext>
                  </a:extLst>
                </a:gridCol>
                <a:gridCol w="1542269">
                  <a:extLst>
                    <a:ext uri="{9D8B030D-6E8A-4147-A177-3AD203B41FA5}">
                      <a16:colId xmlns:a16="http://schemas.microsoft.com/office/drawing/2014/main" val="539248654"/>
                    </a:ext>
                  </a:extLst>
                </a:gridCol>
                <a:gridCol w="1542269">
                  <a:extLst>
                    <a:ext uri="{9D8B030D-6E8A-4147-A177-3AD203B41FA5}">
                      <a16:colId xmlns:a16="http://schemas.microsoft.com/office/drawing/2014/main" val="2224409035"/>
                    </a:ext>
                  </a:extLst>
                </a:gridCol>
                <a:gridCol w="1542269">
                  <a:extLst>
                    <a:ext uri="{9D8B030D-6E8A-4147-A177-3AD203B41FA5}">
                      <a16:colId xmlns:a16="http://schemas.microsoft.com/office/drawing/2014/main" val="616497298"/>
                    </a:ext>
                  </a:extLst>
                </a:gridCol>
              </a:tblGrid>
              <a:tr h="741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2026-2027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61385"/>
                  </a:ext>
                </a:extLst>
              </a:tr>
              <a:tr h="741793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45630"/>
                  </a:ext>
                </a:extLst>
              </a:tr>
              <a:tr h="741793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95507"/>
                  </a:ext>
                </a:extLst>
              </a:tr>
              <a:tr h="741793">
                <a:tc>
                  <a:txBody>
                    <a:bodyPr/>
                    <a:lstStyle/>
                    <a:p>
                      <a:r>
                        <a:rPr lang="en-US" dirty="0"/>
                        <a:t>Salaries &amp;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64599"/>
                  </a:ext>
                </a:extLst>
              </a:tr>
              <a:tr h="741793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3162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42D784-6943-0D2C-B776-A11D8D6E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04" y="2170569"/>
            <a:ext cx="3743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91D3A-010B-4B5A-95C3-59DD051E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EF4FBA-1B04-A650-A901-6C566E22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68847"/>
            <a:ext cx="6912217" cy="459662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5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4B46D-C4D6-4DF1-8D23-BA31302D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 dirty="0"/>
              <a:t>Budget Goals- 2026-2027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77A8A-ADA7-8B25-D69D-48993F86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r="-1" b="3997"/>
          <a:stretch>
            <a:fillRect/>
          </a:stretch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5C3-4081-4A79-B749-A60765504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91440" lvl="0" indent="-91440" rtl="0"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/>
              <a:t>1.  New Lebanon CSD will maintain a balanced budget while supporting academic excellence and expanding resources for students and staff.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/>
              <a:t>2. Increase fiscal awareness among all stakeholders through communication and professional development.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/>
              <a:t>3. Stay within the tax cap and meet state mandated requirements.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440AE-4287-1F41-332E-659F16B6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8CC3-8927-C76B-9252-B3C3E293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2026-2027 Budget Calendar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FC5F1-55B0-1F0F-B884-5725669D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91440" lvl="0" indent="-91440" rtl="0"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sz="1700" b="1"/>
              <a:t>January 14, 2026  - Facilities and Food Service.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/>
              <a:t>February 11, 2026- Instructional Programs and Transportation.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/>
              <a:t>March 11, 2026     - Preliminary Full 25-26 Budget Presentation.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/>
              <a:t>April 1, 2026        - Budget Workshop - If Needed.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/>
              <a:t>April 14, 2026      - Final Discussion and Adoption of 25-26 school year budget.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/>
              <a:t>April 14, 2026      - Special BOE Meeting - Questar III Budget Vote and  Election - Time TBD.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/>
              <a:t>May 6, 2026         - Public Hearing on Proposed Budget.</a:t>
            </a:r>
          </a:p>
          <a:p>
            <a:pPr marL="91440" lvl="0" indent="-91440" rtl="0"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sz="1700"/>
              <a:t>May 19, 2026       - Public Budget Vote and Board of Education Election.</a:t>
            </a:r>
          </a:p>
          <a:p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A1463-2E81-D277-6A76-DC0D6451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23391"/>
          <a:stretch>
            <a:fillRect/>
          </a:stretch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5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8B023E9-DAD4-0D54-AD7D-2D0088BDD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0611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DD69325-B637-AFD5-BB44-1FA2DB2DF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7" y="719666"/>
            <a:ext cx="2900253" cy="1933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AD4726-37AF-061B-6B74-BAE51EA23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35" y="2055008"/>
            <a:ext cx="3188438" cy="21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b="1"/>
              <a:t>Operations and Maintenance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4628A-D2F6-8E7A-B8D0-12E111CFF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" r="3" b="3"/>
          <a:stretch>
            <a:fillRect/>
          </a:stretch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C81362-1B01-D3FE-2C2A-4CF9FFE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731"/>
          <a:stretch>
            <a:fillRect/>
          </a:stretch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151F4FD-E694-AB1F-9D39-D33B3AD07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496257"/>
              </p:ext>
            </p:extLst>
          </p:nvPr>
        </p:nvGraphicFramePr>
        <p:xfrm>
          <a:off x="5144679" y="2198914"/>
          <a:ext cx="6405063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48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8465-8A22-2A46-2A17-1C07EC5A9B2A}"/>
              </a:ext>
            </a:extLst>
          </p:cNvPr>
          <p:cNvSpPr txBox="1"/>
          <p:nvPr/>
        </p:nvSpPr>
        <p:spPr>
          <a:xfrm>
            <a:off x="5181601" y="634946"/>
            <a:ext cx="636814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Replacements needed: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D5C76-1236-7DDA-218B-4A5E8567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4" r="25615" b="-1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7115A70-BBE8-41B2-0C98-3504236F3C6A}"/>
              </a:ext>
            </a:extLst>
          </p:cNvPr>
          <p:cNvSpPr txBox="1"/>
          <p:nvPr/>
        </p:nvSpPr>
        <p:spPr>
          <a:xfrm>
            <a:off x="5181601" y="2198914"/>
            <a:ext cx="636814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2026-2027: 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Truck with Plow &amp; Sander -estimated cost: $80,000</a:t>
            </a: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Replacing 2012 truck, 72,244 miles</a:t>
            </a: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altLang="en-US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2027-2028: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Zero Turn Mower for WBH- estimated cost: $20,000</a:t>
            </a: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Replacing 2010 mower</a:t>
            </a: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endParaRPr lang="en-US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2028-2029: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Small Compact Tractor for HS/MS- estimated cost $27,000 </a:t>
            </a: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-"/>
            </a:pP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Replacing 2013 tractor</a:t>
            </a: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2029-2030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Loader Tractor for WBH- estimated cost: $70,000</a:t>
            </a: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   Replacing 2014 tractor</a:t>
            </a:r>
          </a:p>
          <a:p>
            <a:pPr marL="285750" lvl="0" indent="-28575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alt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altLang="en-US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altLang="en-US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altLang="en-US" sz="15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4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A4992D-9113-60F3-9FE1-96A08E342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A98FA-C238-F0E4-B68E-0593225E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$100k Capital outlay project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E3762-85E4-61B8-3F27-81B67768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224619"/>
            <a:ext cx="5451627" cy="408872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DC0353-9AD2-4E8B-159C-D04077D83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59763"/>
              </p:ext>
            </p:extLst>
          </p:nvPr>
        </p:nvGraphicFramePr>
        <p:xfrm>
          <a:off x="6411684" y="2198914"/>
          <a:ext cx="512717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94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F1B12-624F-A0A5-0DBD-3F5A29FE9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664-9058-1A78-5CB1-27E921BF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Preliminary O&amp;M Budget Estimate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904CE0-F385-30DA-F3BA-C7824CBED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641214"/>
              </p:ext>
            </p:extLst>
          </p:nvPr>
        </p:nvGraphicFramePr>
        <p:xfrm>
          <a:off x="1096963" y="1846263"/>
          <a:ext cx="6188740" cy="410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185">
                  <a:extLst>
                    <a:ext uri="{9D8B030D-6E8A-4147-A177-3AD203B41FA5}">
                      <a16:colId xmlns:a16="http://schemas.microsoft.com/office/drawing/2014/main" val="3471806489"/>
                    </a:ext>
                  </a:extLst>
                </a:gridCol>
                <a:gridCol w="1547185">
                  <a:extLst>
                    <a:ext uri="{9D8B030D-6E8A-4147-A177-3AD203B41FA5}">
                      <a16:colId xmlns:a16="http://schemas.microsoft.com/office/drawing/2014/main" val="539248654"/>
                    </a:ext>
                  </a:extLst>
                </a:gridCol>
                <a:gridCol w="1547185">
                  <a:extLst>
                    <a:ext uri="{9D8B030D-6E8A-4147-A177-3AD203B41FA5}">
                      <a16:colId xmlns:a16="http://schemas.microsoft.com/office/drawing/2014/main" val="2224409035"/>
                    </a:ext>
                  </a:extLst>
                </a:gridCol>
                <a:gridCol w="1547185">
                  <a:extLst>
                    <a:ext uri="{9D8B030D-6E8A-4147-A177-3AD203B41FA5}">
                      <a16:colId xmlns:a16="http://schemas.microsoft.com/office/drawing/2014/main" val="616497298"/>
                    </a:ext>
                  </a:extLst>
                </a:gridCol>
              </a:tblGrid>
              <a:tr h="4205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2026-2027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61385"/>
                  </a:ext>
                </a:extLst>
              </a:tr>
              <a:tr h="420539">
                <a:tc>
                  <a:txBody>
                    <a:bodyPr/>
                    <a:lstStyle/>
                    <a:p>
                      <a:r>
                        <a:rPr lang="en-US" dirty="0"/>
                        <a:t>Equipment &amp;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75316"/>
                  </a:ext>
                </a:extLst>
              </a:tr>
              <a:tr h="420539">
                <a:tc>
                  <a:txBody>
                    <a:bodyPr/>
                    <a:lstStyle/>
                    <a:p>
                      <a:r>
                        <a:rPr lang="en-US" dirty="0"/>
                        <a:t>Contractual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72080"/>
                  </a:ext>
                </a:extLst>
              </a:tr>
              <a:tr h="420539">
                <a:tc>
                  <a:txBody>
                    <a:bodyPr/>
                    <a:lstStyle/>
                    <a:p>
                      <a:r>
                        <a:rPr lang="en-US" dirty="0"/>
                        <a:t>Electric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7863"/>
                  </a:ext>
                </a:extLst>
              </a:tr>
              <a:tr h="420539">
                <a:tc>
                  <a:txBody>
                    <a:bodyPr/>
                    <a:lstStyle/>
                    <a:p>
                      <a:r>
                        <a:rPr lang="en-US" dirty="0"/>
                        <a:t>Fuel/Propane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45630"/>
                  </a:ext>
                </a:extLst>
              </a:tr>
              <a:tr h="420539">
                <a:tc>
                  <a:txBody>
                    <a:bodyPr/>
                    <a:lstStyle/>
                    <a:p>
                      <a:r>
                        <a:rPr lang="en-US" dirty="0"/>
                        <a:t>BOCES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95507"/>
                  </a:ext>
                </a:extLst>
              </a:tr>
              <a:tr h="725862">
                <a:tc>
                  <a:txBody>
                    <a:bodyPr/>
                    <a:lstStyle/>
                    <a:p>
                      <a:r>
                        <a:rPr lang="en-US" dirty="0"/>
                        <a:t>Salaries &amp;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$550,077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$585,077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64599"/>
                  </a:ext>
                </a:extLst>
              </a:tr>
              <a:tr h="420539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$1,136,077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$1,293,000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3162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D9327A3-CEEE-88B2-6BA1-3EF14E7A9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28" y="2749283"/>
            <a:ext cx="3223309" cy="21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36B52-8412-1B85-1328-8599B2A4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642902F-4656-4563-AB0B-2EB57ACCD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AEE08-2B9F-8CCC-C6F0-CDE8D059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256" y="634946"/>
            <a:ext cx="4821283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Food Service Program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93D4A6-D9A6-4743-902C-5C956F8CA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2806700" cy="27649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0C4C38-5BEC-BA57-7ED9-D2A68E39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6" y="521094"/>
            <a:ext cx="1902827" cy="23785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2D6E6E8-60D6-43DF-AB32-F009976E9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9300" y="321733"/>
            <a:ext cx="2806699" cy="276499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24A7C7-0551-09B7-55CF-B6D017B8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04" y="521093"/>
            <a:ext cx="2007687" cy="237596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F97CA6-0525-4AD4-8E21-2C9A75DB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63893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E24306B-0379-4C6F-80A1-5A7D01A13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47592"/>
            <a:ext cx="2806700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23669-13AF-B6E7-EC66-5D7EE645A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1" y="3464830"/>
            <a:ext cx="2371477" cy="233590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8F8BC0B-2185-4E1F-B3E4-6C4034B46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3494" y="3247592"/>
            <a:ext cx="2792505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00C6F-CBE6-7AAE-A1AE-E9911757D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2" y="3437262"/>
            <a:ext cx="2393391" cy="236347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04E438-647D-40F8-9613-FA00FF3E5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E16D88-B2D1-4B7E-92B3-B0AD4F5B5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B2C984-E499-9BFF-6FCA-12164308B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466602"/>
              </p:ext>
            </p:extLst>
          </p:nvPr>
        </p:nvGraphicFramePr>
        <p:xfrm>
          <a:off x="6652256" y="2198914"/>
          <a:ext cx="4821283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952953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53AC0AABD0D4293CD3D7E44C44234" ma:contentTypeVersion="1" ma:contentTypeDescription="Create a new document." ma:contentTypeScope="" ma:versionID="c562631a642954cb5577add8f79b5528">
  <xsd:schema xmlns:xsd="http://www.w3.org/2001/XMLSchema" xmlns:xs="http://www.w3.org/2001/XMLSchema" xmlns:p="http://schemas.microsoft.com/office/2006/metadata/properties" xmlns:ns3="9d879ef7-8ca1-43a5-a9e8-ddf82949f39b" targetNamespace="http://schemas.microsoft.com/office/2006/metadata/properties" ma:root="true" ma:fieldsID="11eb1bc52784f151137611b77f618d8f" ns3:_="">
    <xsd:import namespace="9d879ef7-8ca1-43a5-a9e8-ddf82949f39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79ef7-8ca1-43a5-a9e8-ddf82949f39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7FA6B-F398-407A-A21C-CFA9C3C1B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1D064-4A81-4B1B-A49D-54E88946563E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9d879ef7-8ca1-43a5-a9e8-ddf82949f39b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6155C-8AB7-47B4-BB54-2A1D8842C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879ef7-8ca1-43a5-a9e8-ddf82949f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3379</TotalTime>
  <Words>680</Words>
  <Application>Microsoft Office PowerPoint</Application>
  <PresentationFormat>Widescreen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New Lebanon Central School District </vt:lpstr>
      <vt:lpstr>Budget Goals- 2026-2027</vt:lpstr>
      <vt:lpstr>2026-2027 Budget Calendar</vt:lpstr>
      <vt:lpstr>PowerPoint Presentation</vt:lpstr>
      <vt:lpstr>Operations and Maintenance</vt:lpstr>
      <vt:lpstr>PowerPoint Presentation</vt:lpstr>
      <vt:lpstr>$100k Capital outlay project</vt:lpstr>
      <vt:lpstr>Preliminary O&amp;M Budget Estimate</vt:lpstr>
      <vt:lpstr>Food Service Program</vt:lpstr>
      <vt:lpstr>Breakfast &amp; Lunch Participation Rates</vt:lpstr>
      <vt:lpstr>Preliminary Cafeteria Budget Estimate: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Lebanon Central School District</dc:title>
  <dc:creator>Brewster, Danielle</dc:creator>
  <cp:lastModifiedBy>Brewster, Danielle</cp:lastModifiedBy>
  <cp:revision>151</cp:revision>
  <cp:lastPrinted>2026-01-13T17:29:49Z</cp:lastPrinted>
  <dcterms:created xsi:type="dcterms:W3CDTF">2025-02-07T15:10:25Z</dcterms:created>
  <dcterms:modified xsi:type="dcterms:W3CDTF">2026-01-13T20:41:55Z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0x01010036453AC0AABD0D4293CD3D7E44C44234</vt:lpwstr>
  </property>
</Properties>
</file>