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91" r:id="rId5"/>
    <p:sldId id="311" r:id="rId6"/>
    <p:sldId id="312" r:id="rId7"/>
    <p:sldId id="268" r:id="rId8"/>
  </p:sldIdLst>
  <p:sldSz cx="12192000" cy="6858000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429" autoAdjust="0"/>
  </p:normalViewPr>
  <p:slideViewPr>
    <p:cSldViewPr snapToGrid="0">
      <p:cViewPr varScale="1">
        <p:scale>
          <a:sx n="110" d="100"/>
          <a:sy n="110" d="100"/>
        </p:scale>
        <p:origin x="5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275B5C-E3B8-4B6B-8971-AB5B680FE8D4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445000"/>
            <a:ext cx="5559425" cy="3636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00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0E4ED8-3A1B-43C5-AB53-BF5B9528A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198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A8492-5C7F-4BDF-BB8C-91807842F0A8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06EEB-2CBE-447C-8012-E1978D78633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7394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A8492-5C7F-4BDF-BB8C-91807842F0A8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06EEB-2CBE-447C-8012-E1978D786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90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A8492-5C7F-4BDF-BB8C-91807842F0A8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06EEB-2CBE-447C-8012-E1978D786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014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A8492-5C7F-4BDF-BB8C-91807842F0A8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06EEB-2CBE-447C-8012-E1978D786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572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A8492-5C7F-4BDF-BB8C-91807842F0A8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06EEB-2CBE-447C-8012-E1978D78633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7352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A8492-5C7F-4BDF-BB8C-91807842F0A8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06EEB-2CBE-447C-8012-E1978D786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863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A8492-5C7F-4BDF-BB8C-91807842F0A8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06EEB-2CBE-447C-8012-E1978D786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845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A8492-5C7F-4BDF-BB8C-91807842F0A8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06EEB-2CBE-447C-8012-E1978D786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547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A8492-5C7F-4BDF-BB8C-91807842F0A8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06EEB-2CBE-447C-8012-E1978D786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364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2CA8492-5C7F-4BDF-BB8C-91807842F0A8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1806EEB-2CBE-447C-8012-E1978D786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157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A8492-5C7F-4BDF-BB8C-91807842F0A8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06EEB-2CBE-447C-8012-E1978D786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976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2CA8492-5C7F-4BDF-BB8C-91807842F0A8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1806EEB-2CBE-447C-8012-E1978D786336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842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61E7B-EF74-49AA-B967-13E679B20C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52067" y="592679"/>
            <a:ext cx="5591005" cy="3732434"/>
          </a:xfrm>
        </p:spPr>
        <p:txBody>
          <a:bodyPr>
            <a:normAutofit/>
          </a:bodyPr>
          <a:lstStyle/>
          <a:p>
            <a:pPr algn="ctr"/>
            <a:r>
              <a:rPr lang="en-US" sz="6800" b="1" dirty="0"/>
              <a:t>New Lebanon Central School District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A1BF80-9597-456D-8C31-FC284ABCA3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9999" y="4455621"/>
            <a:ext cx="4829101" cy="1238616"/>
          </a:xfrm>
        </p:spPr>
        <p:txBody>
          <a:bodyPr>
            <a:normAutofit/>
          </a:bodyPr>
          <a:lstStyle/>
          <a:p>
            <a:r>
              <a:rPr lang="en-US" sz="1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2025-2026 budget REVOTE Discussion</a:t>
            </a:r>
          </a:p>
          <a:p>
            <a:r>
              <a:rPr lang="en-US" sz="1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May 28,2025</a:t>
            </a:r>
          </a:p>
        </p:txBody>
      </p:sp>
      <p:pic>
        <p:nvPicPr>
          <p:cNvPr id="6" name="Picture 5" descr="A logo of a tiger jumping over a letter&#10;&#10;AI-generated content may be incorrect.">
            <a:extLst>
              <a:ext uri="{FF2B5EF4-FFF2-40B4-BE49-F238E27FC236}">
                <a16:creationId xmlns:a16="http://schemas.microsoft.com/office/drawing/2014/main" id="{B542733C-98DC-42CF-A914-171470AC9C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71" y="1047376"/>
            <a:ext cx="4676231" cy="4255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097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4B46D-C4D6-4DF1-8D23-BA31302DD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Budget Goals- 2025-2026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3375C3-4081-4A79-B749-A607655047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" lvl="0" indent="-914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 "/>
            </a:pPr>
            <a:r>
              <a:rPr lang="en-US" sz="2000" dirty="0"/>
              <a:t>1.  New Lebanon CSD will maintain a balanced budget while supporting academic excellence and expanding resources for students and staff.</a:t>
            </a:r>
            <a:endParaRPr lang="en-US" dirty="0"/>
          </a:p>
          <a:p>
            <a:pPr marL="91440" lvl="0" indent="-9144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800"/>
              <a:buChar char=" "/>
            </a:pPr>
            <a:r>
              <a:rPr lang="en-US" sz="2000" dirty="0"/>
              <a:t>2. Increase fiscal awareness among all stakeholders through communication and professional development.</a:t>
            </a:r>
            <a:endParaRPr lang="en-US" dirty="0"/>
          </a:p>
          <a:p>
            <a:pPr marL="91440" lvl="0" indent="-9144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800"/>
              <a:buChar char=" "/>
            </a:pPr>
            <a:r>
              <a:rPr lang="en-US" sz="2000" dirty="0"/>
              <a:t>3. Stay within the tax cap and meet state mandated requirements.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477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C9D27-9611-410A-9DE7-E2CC1D27A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2025-2026 Revote Timeline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285A19-2419-4DAF-8595-A26D77FBD2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June 2, 2025 </a:t>
            </a:r>
            <a:r>
              <a:rPr lang="en-US" dirty="0"/>
              <a:t>Deadline to get legal notices to Newspaper for June 3 publication.</a:t>
            </a:r>
          </a:p>
          <a:p>
            <a:r>
              <a:rPr lang="en-US" b="1" dirty="0"/>
              <a:t>June 3, 2025 </a:t>
            </a:r>
            <a:r>
              <a:rPr lang="en-US" dirty="0"/>
              <a:t>Deadline for publication of first of two required notices and deadline to submit budget notice to printer.</a:t>
            </a:r>
          </a:p>
          <a:p>
            <a:r>
              <a:rPr lang="en-US" b="1" dirty="0"/>
              <a:t>June 3</a:t>
            </a:r>
            <a:r>
              <a:rPr lang="en-US" b="1" baseline="30000" dirty="0"/>
              <a:t>rd</a:t>
            </a:r>
            <a:r>
              <a:rPr lang="en-US" b="1" dirty="0"/>
              <a:t>-10</a:t>
            </a:r>
            <a:r>
              <a:rPr lang="en-US" b="1" baseline="30000" dirty="0"/>
              <a:t>th</a:t>
            </a:r>
            <a:r>
              <a:rPr lang="en-US" b="1" dirty="0"/>
              <a:t> (TBD) </a:t>
            </a:r>
            <a:r>
              <a:rPr lang="en-US" dirty="0"/>
              <a:t> Budget hearing</a:t>
            </a:r>
          </a:p>
          <a:p>
            <a:r>
              <a:rPr lang="en-US" b="1" dirty="0"/>
              <a:t>June 10,2025 </a:t>
            </a:r>
            <a:r>
              <a:rPr lang="en-US" dirty="0"/>
              <a:t>Publication of second and final legal notice prior to budget re-vote.</a:t>
            </a:r>
          </a:p>
          <a:p>
            <a:r>
              <a:rPr lang="en-US" b="1" dirty="0"/>
              <a:t>June 10, 2025 </a:t>
            </a:r>
            <a:r>
              <a:rPr lang="en-US" dirty="0"/>
              <a:t>Copies of public notice/budget information packet made available. </a:t>
            </a:r>
          </a:p>
          <a:p>
            <a:r>
              <a:rPr lang="en-US" b="1" dirty="0"/>
              <a:t>June 11, 2025 </a:t>
            </a:r>
            <a:r>
              <a:rPr lang="en-US" dirty="0"/>
              <a:t>Deadline for mailing the budget newsletter.</a:t>
            </a:r>
          </a:p>
          <a:p>
            <a:endParaRPr lang="en-US" b="1" dirty="0"/>
          </a:p>
          <a:p>
            <a:r>
              <a:rPr lang="en-US" b="1" dirty="0"/>
              <a:t>June 17,2025 – </a:t>
            </a:r>
            <a:r>
              <a:rPr lang="en-US" dirty="0"/>
              <a:t>Budget Revote Day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848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7DBF0FF-2FE2-472B-BDF8-1D88971E51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7881692"/>
              </p:ext>
            </p:extLst>
          </p:nvPr>
        </p:nvGraphicFramePr>
        <p:xfrm>
          <a:off x="5327163" y="313507"/>
          <a:ext cx="6159443" cy="5237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8899">
                  <a:extLst>
                    <a:ext uri="{9D8B030D-6E8A-4147-A177-3AD203B41FA5}">
                      <a16:colId xmlns:a16="http://schemas.microsoft.com/office/drawing/2014/main" val="3608183559"/>
                    </a:ext>
                  </a:extLst>
                </a:gridCol>
                <a:gridCol w="2680544">
                  <a:extLst>
                    <a:ext uri="{9D8B030D-6E8A-4147-A177-3AD203B41FA5}">
                      <a16:colId xmlns:a16="http://schemas.microsoft.com/office/drawing/2014/main" val="4133987223"/>
                    </a:ext>
                  </a:extLst>
                </a:gridCol>
              </a:tblGrid>
              <a:tr h="587870">
                <a:tc>
                  <a:txBody>
                    <a:bodyPr/>
                    <a:lstStyle/>
                    <a:p>
                      <a:endParaRPr lang="en-US" sz="3300" dirty="0"/>
                    </a:p>
                  </a:txBody>
                  <a:tcPr marL="167640" marR="167640" marT="83820" marB="83820"/>
                </a:tc>
                <a:tc>
                  <a:txBody>
                    <a:bodyPr/>
                    <a:lstStyle/>
                    <a:p>
                      <a:r>
                        <a:rPr lang="en-US" sz="3300"/>
                        <a:t>2025-2026</a:t>
                      </a:r>
                    </a:p>
                  </a:txBody>
                  <a:tcPr marL="167640" marR="167640" marT="83820" marB="83820"/>
                </a:tc>
                <a:extLst>
                  <a:ext uri="{0D108BD9-81ED-4DB2-BD59-A6C34878D82A}">
                    <a16:rowId xmlns:a16="http://schemas.microsoft.com/office/drawing/2014/main" val="813202176"/>
                  </a:ext>
                </a:extLst>
              </a:tr>
              <a:tr h="587870">
                <a:tc>
                  <a:txBody>
                    <a:bodyPr/>
                    <a:lstStyle/>
                    <a:p>
                      <a:r>
                        <a:rPr lang="en-US" sz="3300" dirty="0"/>
                        <a:t>Budget</a:t>
                      </a:r>
                    </a:p>
                  </a:txBody>
                  <a:tcPr marL="167640" marR="167640" marT="83820" marB="838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300" dirty="0"/>
                        <a:t>$15,967,594</a:t>
                      </a:r>
                    </a:p>
                  </a:txBody>
                  <a:tcPr marL="167640" marR="167640" marT="83820" marB="83820"/>
                </a:tc>
                <a:extLst>
                  <a:ext uri="{0D108BD9-81ED-4DB2-BD59-A6C34878D82A}">
                    <a16:rowId xmlns:a16="http://schemas.microsoft.com/office/drawing/2014/main" val="543276833"/>
                  </a:ext>
                </a:extLst>
              </a:tr>
              <a:tr h="587870">
                <a:tc>
                  <a:txBody>
                    <a:bodyPr/>
                    <a:lstStyle/>
                    <a:p>
                      <a:r>
                        <a:rPr lang="en-US" sz="3300" dirty="0"/>
                        <a:t>Revenue</a:t>
                      </a:r>
                    </a:p>
                  </a:txBody>
                  <a:tcPr marL="167640" marR="167640" marT="83820" marB="838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300" dirty="0"/>
                        <a:t>$4,206,515</a:t>
                      </a:r>
                    </a:p>
                  </a:txBody>
                  <a:tcPr marL="167640" marR="167640" marT="83820" marB="83820"/>
                </a:tc>
                <a:extLst>
                  <a:ext uri="{0D108BD9-81ED-4DB2-BD59-A6C34878D82A}">
                    <a16:rowId xmlns:a16="http://schemas.microsoft.com/office/drawing/2014/main" val="1744944421"/>
                  </a:ext>
                </a:extLst>
              </a:tr>
              <a:tr h="587870">
                <a:tc>
                  <a:txBody>
                    <a:bodyPr/>
                    <a:lstStyle/>
                    <a:p>
                      <a:r>
                        <a:rPr lang="en-US" sz="3300" dirty="0"/>
                        <a:t>Tax Levy</a:t>
                      </a:r>
                    </a:p>
                  </a:txBody>
                  <a:tcPr marL="167640" marR="167640" marT="83820" marB="838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300" dirty="0"/>
                        <a:t>$11,323,454</a:t>
                      </a:r>
                    </a:p>
                  </a:txBody>
                  <a:tcPr marL="167640" marR="167640" marT="83820" marB="83820"/>
                </a:tc>
                <a:extLst>
                  <a:ext uri="{0D108BD9-81ED-4DB2-BD59-A6C34878D82A}">
                    <a16:rowId xmlns:a16="http://schemas.microsoft.com/office/drawing/2014/main" val="3295781408"/>
                  </a:ext>
                </a:extLst>
              </a:tr>
              <a:tr h="587870">
                <a:tc>
                  <a:txBody>
                    <a:bodyPr/>
                    <a:lstStyle/>
                    <a:p>
                      <a:r>
                        <a:rPr lang="en-US" sz="3300" dirty="0"/>
                        <a:t>Fund Balance</a:t>
                      </a:r>
                    </a:p>
                  </a:txBody>
                  <a:tcPr marL="167640" marR="167640" marT="83820" marB="838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300" dirty="0"/>
                        <a:t>$350,000</a:t>
                      </a:r>
                    </a:p>
                  </a:txBody>
                  <a:tcPr marL="167640" marR="167640" marT="83820" marB="83820"/>
                </a:tc>
                <a:extLst>
                  <a:ext uri="{0D108BD9-81ED-4DB2-BD59-A6C34878D82A}">
                    <a16:rowId xmlns:a16="http://schemas.microsoft.com/office/drawing/2014/main" val="1440298688"/>
                  </a:ext>
                </a:extLst>
              </a:tr>
              <a:tr h="942515">
                <a:tc>
                  <a:txBody>
                    <a:bodyPr/>
                    <a:lstStyle/>
                    <a:p>
                      <a:r>
                        <a:rPr lang="en-US" sz="3300" dirty="0"/>
                        <a:t>Reserves</a:t>
                      </a:r>
                    </a:p>
                  </a:txBody>
                  <a:tcPr marL="167640" marR="167640" marT="83820" marB="838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300" dirty="0"/>
                        <a:t>$37,625</a:t>
                      </a:r>
                    </a:p>
                  </a:txBody>
                  <a:tcPr marL="167640" marR="167640" marT="83820" marB="83820"/>
                </a:tc>
                <a:extLst>
                  <a:ext uri="{0D108BD9-81ED-4DB2-BD59-A6C34878D82A}">
                    <a16:rowId xmlns:a16="http://schemas.microsoft.com/office/drawing/2014/main" val="1310629696"/>
                  </a:ext>
                </a:extLst>
              </a:tr>
              <a:tr h="942515">
                <a:tc>
                  <a:txBody>
                    <a:bodyPr/>
                    <a:lstStyle/>
                    <a:p>
                      <a:r>
                        <a:rPr lang="en-US" sz="3300" dirty="0"/>
                        <a:t>Debt Service</a:t>
                      </a:r>
                    </a:p>
                  </a:txBody>
                  <a:tcPr marL="167640" marR="167640" marT="83820" marB="838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300" dirty="0"/>
                        <a:t>$50,000</a:t>
                      </a:r>
                    </a:p>
                  </a:txBody>
                  <a:tcPr marL="167640" marR="167640" marT="83820" marB="83820"/>
                </a:tc>
                <a:extLst>
                  <a:ext uri="{0D108BD9-81ED-4DB2-BD59-A6C34878D82A}">
                    <a16:rowId xmlns:a16="http://schemas.microsoft.com/office/drawing/2014/main" val="175748577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52538F7A-A0FF-4E9E-807F-F42BF28BF3FF}"/>
              </a:ext>
            </a:extLst>
          </p:cNvPr>
          <p:cNvSpPr txBox="1"/>
          <p:nvPr/>
        </p:nvSpPr>
        <p:spPr>
          <a:xfrm>
            <a:off x="705394" y="1706880"/>
            <a:ext cx="35356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/>
              <a:t>Scenario #1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dirty="0"/>
              <a:t>Revote the same budget.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b="1" dirty="0"/>
              <a:t>15% Tax Levy Increase</a:t>
            </a:r>
          </a:p>
          <a:p>
            <a:pPr algn="ctr"/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778930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7DBF0FF-2FE2-472B-BDF8-1D88971E51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0571374"/>
              </p:ext>
            </p:extLst>
          </p:nvPr>
        </p:nvGraphicFramePr>
        <p:xfrm>
          <a:off x="5327163" y="313507"/>
          <a:ext cx="6159443" cy="5237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8899">
                  <a:extLst>
                    <a:ext uri="{9D8B030D-6E8A-4147-A177-3AD203B41FA5}">
                      <a16:colId xmlns:a16="http://schemas.microsoft.com/office/drawing/2014/main" val="3608183559"/>
                    </a:ext>
                  </a:extLst>
                </a:gridCol>
                <a:gridCol w="2680544">
                  <a:extLst>
                    <a:ext uri="{9D8B030D-6E8A-4147-A177-3AD203B41FA5}">
                      <a16:colId xmlns:a16="http://schemas.microsoft.com/office/drawing/2014/main" val="4133987223"/>
                    </a:ext>
                  </a:extLst>
                </a:gridCol>
              </a:tblGrid>
              <a:tr h="587870">
                <a:tc>
                  <a:txBody>
                    <a:bodyPr/>
                    <a:lstStyle/>
                    <a:p>
                      <a:endParaRPr lang="en-US" sz="3300" dirty="0"/>
                    </a:p>
                  </a:txBody>
                  <a:tcPr marL="167640" marR="167640" marT="83820" marB="83820"/>
                </a:tc>
                <a:tc>
                  <a:txBody>
                    <a:bodyPr/>
                    <a:lstStyle/>
                    <a:p>
                      <a:r>
                        <a:rPr lang="en-US" sz="3300"/>
                        <a:t>2025-2026</a:t>
                      </a:r>
                    </a:p>
                  </a:txBody>
                  <a:tcPr marL="167640" marR="167640" marT="83820" marB="83820"/>
                </a:tc>
                <a:extLst>
                  <a:ext uri="{0D108BD9-81ED-4DB2-BD59-A6C34878D82A}">
                    <a16:rowId xmlns:a16="http://schemas.microsoft.com/office/drawing/2014/main" val="813202176"/>
                  </a:ext>
                </a:extLst>
              </a:tr>
              <a:tr h="587870">
                <a:tc>
                  <a:txBody>
                    <a:bodyPr/>
                    <a:lstStyle/>
                    <a:p>
                      <a:r>
                        <a:rPr lang="en-US" sz="3300" dirty="0"/>
                        <a:t>Budget</a:t>
                      </a:r>
                    </a:p>
                  </a:txBody>
                  <a:tcPr marL="167640" marR="167640" marT="83820" marB="838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300" dirty="0"/>
                        <a:t>$15,632,170</a:t>
                      </a:r>
                    </a:p>
                  </a:txBody>
                  <a:tcPr marL="167640" marR="167640" marT="83820" marB="83820"/>
                </a:tc>
                <a:extLst>
                  <a:ext uri="{0D108BD9-81ED-4DB2-BD59-A6C34878D82A}">
                    <a16:rowId xmlns:a16="http://schemas.microsoft.com/office/drawing/2014/main" val="543276833"/>
                  </a:ext>
                </a:extLst>
              </a:tr>
              <a:tr h="587870">
                <a:tc>
                  <a:txBody>
                    <a:bodyPr/>
                    <a:lstStyle/>
                    <a:p>
                      <a:r>
                        <a:rPr lang="en-US" sz="3300" dirty="0"/>
                        <a:t>Revenue</a:t>
                      </a:r>
                    </a:p>
                  </a:txBody>
                  <a:tcPr marL="167640" marR="167640" marT="83820" marB="838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300" dirty="0"/>
                        <a:t>$4,206,515</a:t>
                      </a:r>
                    </a:p>
                  </a:txBody>
                  <a:tcPr marL="167640" marR="167640" marT="83820" marB="83820"/>
                </a:tc>
                <a:extLst>
                  <a:ext uri="{0D108BD9-81ED-4DB2-BD59-A6C34878D82A}">
                    <a16:rowId xmlns:a16="http://schemas.microsoft.com/office/drawing/2014/main" val="1744944421"/>
                  </a:ext>
                </a:extLst>
              </a:tr>
              <a:tr h="587870">
                <a:tc>
                  <a:txBody>
                    <a:bodyPr/>
                    <a:lstStyle/>
                    <a:p>
                      <a:r>
                        <a:rPr lang="en-US" sz="3300" dirty="0"/>
                        <a:t>Tax Levy</a:t>
                      </a:r>
                    </a:p>
                  </a:txBody>
                  <a:tcPr marL="167640" marR="167640" marT="83820" marB="838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300" dirty="0"/>
                        <a:t>$11,028,090</a:t>
                      </a:r>
                    </a:p>
                  </a:txBody>
                  <a:tcPr marL="167640" marR="167640" marT="83820" marB="83820"/>
                </a:tc>
                <a:extLst>
                  <a:ext uri="{0D108BD9-81ED-4DB2-BD59-A6C34878D82A}">
                    <a16:rowId xmlns:a16="http://schemas.microsoft.com/office/drawing/2014/main" val="3295781408"/>
                  </a:ext>
                </a:extLst>
              </a:tr>
              <a:tr h="587870">
                <a:tc>
                  <a:txBody>
                    <a:bodyPr/>
                    <a:lstStyle/>
                    <a:p>
                      <a:r>
                        <a:rPr lang="en-US" sz="3300" dirty="0"/>
                        <a:t>Fund Balance</a:t>
                      </a:r>
                    </a:p>
                  </a:txBody>
                  <a:tcPr marL="167640" marR="167640" marT="83820" marB="838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300" dirty="0"/>
                        <a:t>$310,000</a:t>
                      </a:r>
                    </a:p>
                  </a:txBody>
                  <a:tcPr marL="167640" marR="167640" marT="83820" marB="83820"/>
                </a:tc>
                <a:extLst>
                  <a:ext uri="{0D108BD9-81ED-4DB2-BD59-A6C34878D82A}">
                    <a16:rowId xmlns:a16="http://schemas.microsoft.com/office/drawing/2014/main" val="1440298688"/>
                  </a:ext>
                </a:extLst>
              </a:tr>
              <a:tr h="942515">
                <a:tc>
                  <a:txBody>
                    <a:bodyPr/>
                    <a:lstStyle/>
                    <a:p>
                      <a:r>
                        <a:rPr lang="en-US" sz="3300" dirty="0"/>
                        <a:t>Reserves</a:t>
                      </a:r>
                    </a:p>
                  </a:txBody>
                  <a:tcPr marL="167640" marR="167640" marT="83820" marB="838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300" dirty="0"/>
                        <a:t>$37,625</a:t>
                      </a:r>
                    </a:p>
                  </a:txBody>
                  <a:tcPr marL="167640" marR="167640" marT="83820" marB="83820"/>
                </a:tc>
                <a:extLst>
                  <a:ext uri="{0D108BD9-81ED-4DB2-BD59-A6C34878D82A}">
                    <a16:rowId xmlns:a16="http://schemas.microsoft.com/office/drawing/2014/main" val="1310629696"/>
                  </a:ext>
                </a:extLst>
              </a:tr>
              <a:tr h="942515">
                <a:tc>
                  <a:txBody>
                    <a:bodyPr/>
                    <a:lstStyle/>
                    <a:p>
                      <a:r>
                        <a:rPr lang="en-US" sz="3300" dirty="0"/>
                        <a:t>Debt Service</a:t>
                      </a:r>
                    </a:p>
                  </a:txBody>
                  <a:tcPr marL="167640" marR="167640" marT="83820" marB="838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300" dirty="0"/>
                        <a:t>$50,000</a:t>
                      </a:r>
                    </a:p>
                  </a:txBody>
                  <a:tcPr marL="167640" marR="167640" marT="83820" marB="83820"/>
                </a:tc>
                <a:extLst>
                  <a:ext uri="{0D108BD9-81ED-4DB2-BD59-A6C34878D82A}">
                    <a16:rowId xmlns:a16="http://schemas.microsoft.com/office/drawing/2014/main" val="175748577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52538F7A-A0FF-4E9E-807F-F42BF28BF3FF}"/>
              </a:ext>
            </a:extLst>
          </p:cNvPr>
          <p:cNvSpPr txBox="1"/>
          <p:nvPr/>
        </p:nvSpPr>
        <p:spPr>
          <a:xfrm>
            <a:off x="870856" y="1802675"/>
            <a:ext cx="35356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/>
              <a:t>Scenario #2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b="1" dirty="0"/>
              <a:t>12% Tax Levy Increase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dirty="0"/>
              <a:t> $335,424 of estimated reductions</a:t>
            </a:r>
          </a:p>
        </p:txBody>
      </p:sp>
    </p:spTree>
    <p:extLst>
      <p:ext uri="{BB962C8B-B14F-4D97-AF65-F5344CB8AC3E}">
        <p14:creationId xmlns:p14="http://schemas.microsoft.com/office/powerpoint/2010/main" val="929816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7DBF0FF-2FE2-472B-BDF8-1D88971E51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6493621"/>
              </p:ext>
            </p:extLst>
          </p:nvPr>
        </p:nvGraphicFramePr>
        <p:xfrm>
          <a:off x="5327163" y="313507"/>
          <a:ext cx="6159443" cy="5237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8899">
                  <a:extLst>
                    <a:ext uri="{9D8B030D-6E8A-4147-A177-3AD203B41FA5}">
                      <a16:colId xmlns:a16="http://schemas.microsoft.com/office/drawing/2014/main" val="3608183559"/>
                    </a:ext>
                  </a:extLst>
                </a:gridCol>
                <a:gridCol w="2680544">
                  <a:extLst>
                    <a:ext uri="{9D8B030D-6E8A-4147-A177-3AD203B41FA5}">
                      <a16:colId xmlns:a16="http://schemas.microsoft.com/office/drawing/2014/main" val="4133987223"/>
                    </a:ext>
                  </a:extLst>
                </a:gridCol>
              </a:tblGrid>
              <a:tr h="587870">
                <a:tc>
                  <a:txBody>
                    <a:bodyPr/>
                    <a:lstStyle/>
                    <a:p>
                      <a:endParaRPr lang="en-US" sz="3300" dirty="0"/>
                    </a:p>
                  </a:txBody>
                  <a:tcPr marL="167640" marR="167640" marT="83820" marB="83820"/>
                </a:tc>
                <a:tc>
                  <a:txBody>
                    <a:bodyPr/>
                    <a:lstStyle/>
                    <a:p>
                      <a:r>
                        <a:rPr lang="en-US" sz="3300"/>
                        <a:t>2025-2026</a:t>
                      </a:r>
                    </a:p>
                  </a:txBody>
                  <a:tcPr marL="167640" marR="167640" marT="83820" marB="83820"/>
                </a:tc>
                <a:extLst>
                  <a:ext uri="{0D108BD9-81ED-4DB2-BD59-A6C34878D82A}">
                    <a16:rowId xmlns:a16="http://schemas.microsoft.com/office/drawing/2014/main" val="813202176"/>
                  </a:ext>
                </a:extLst>
              </a:tr>
              <a:tr h="587870">
                <a:tc>
                  <a:txBody>
                    <a:bodyPr/>
                    <a:lstStyle/>
                    <a:p>
                      <a:r>
                        <a:rPr lang="en-US" sz="3300" dirty="0"/>
                        <a:t>Budget</a:t>
                      </a:r>
                    </a:p>
                  </a:txBody>
                  <a:tcPr marL="167640" marR="167640" marT="83820" marB="838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300" dirty="0"/>
                        <a:t>$15,427,799</a:t>
                      </a:r>
                    </a:p>
                  </a:txBody>
                  <a:tcPr marL="167640" marR="167640" marT="83820" marB="83820"/>
                </a:tc>
                <a:extLst>
                  <a:ext uri="{0D108BD9-81ED-4DB2-BD59-A6C34878D82A}">
                    <a16:rowId xmlns:a16="http://schemas.microsoft.com/office/drawing/2014/main" val="543276833"/>
                  </a:ext>
                </a:extLst>
              </a:tr>
              <a:tr h="587870">
                <a:tc>
                  <a:txBody>
                    <a:bodyPr/>
                    <a:lstStyle/>
                    <a:p>
                      <a:r>
                        <a:rPr lang="en-US" sz="3300" dirty="0"/>
                        <a:t>Revenue</a:t>
                      </a:r>
                    </a:p>
                  </a:txBody>
                  <a:tcPr marL="167640" marR="167640" marT="83820" marB="838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300" dirty="0"/>
                        <a:t>$4,206,515</a:t>
                      </a:r>
                    </a:p>
                  </a:txBody>
                  <a:tcPr marL="167640" marR="167640" marT="83820" marB="83820"/>
                </a:tc>
                <a:extLst>
                  <a:ext uri="{0D108BD9-81ED-4DB2-BD59-A6C34878D82A}">
                    <a16:rowId xmlns:a16="http://schemas.microsoft.com/office/drawing/2014/main" val="1744944421"/>
                  </a:ext>
                </a:extLst>
              </a:tr>
              <a:tr h="587870">
                <a:tc>
                  <a:txBody>
                    <a:bodyPr/>
                    <a:lstStyle/>
                    <a:p>
                      <a:r>
                        <a:rPr lang="en-US" sz="3300" dirty="0"/>
                        <a:t>Tax Levy</a:t>
                      </a:r>
                    </a:p>
                  </a:txBody>
                  <a:tcPr marL="167640" marR="167640" marT="83820" marB="838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300" dirty="0"/>
                        <a:t>$10,732,665</a:t>
                      </a:r>
                    </a:p>
                  </a:txBody>
                  <a:tcPr marL="167640" marR="167640" marT="83820" marB="83820"/>
                </a:tc>
                <a:extLst>
                  <a:ext uri="{0D108BD9-81ED-4DB2-BD59-A6C34878D82A}">
                    <a16:rowId xmlns:a16="http://schemas.microsoft.com/office/drawing/2014/main" val="3295781408"/>
                  </a:ext>
                </a:extLst>
              </a:tr>
              <a:tr h="587870">
                <a:tc>
                  <a:txBody>
                    <a:bodyPr/>
                    <a:lstStyle/>
                    <a:p>
                      <a:r>
                        <a:rPr lang="en-US" sz="3300" dirty="0"/>
                        <a:t>Fund Balance</a:t>
                      </a:r>
                    </a:p>
                  </a:txBody>
                  <a:tcPr marL="167640" marR="167640" marT="83820" marB="838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300" dirty="0"/>
                        <a:t>$400,994</a:t>
                      </a:r>
                    </a:p>
                  </a:txBody>
                  <a:tcPr marL="167640" marR="167640" marT="83820" marB="83820"/>
                </a:tc>
                <a:extLst>
                  <a:ext uri="{0D108BD9-81ED-4DB2-BD59-A6C34878D82A}">
                    <a16:rowId xmlns:a16="http://schemas.microsoft.com/office/drawing/2014/main" val="1440298688"/>
                  </a:ext>
                </a:extLst>
              </a:tr>
              <a:tr h="942515">
                <a:tc>
                  <a:txBody>
                    <a:bodyPr/>
                    <a:lstStyle/>
                    <a:p>
                      <a:r>
                        <a:rPr lang="en-US" sz="3300" dirty="0"/>
                        <a:t>Reserves</a:t>
                      </a:r>
                    </a:p>
                  </a:txBody>
                  <a:tcPr marL="167640" marR="167640" marT="83820" marB="838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300" dirty="0"/>
                        <a:t>$37,625</a:t>
                      </a:r>
                    </a:p>
                  </a:txBody>
                  <a:tcPr marL="167640" marR="167640" marT="83820" marB="83820"/>
                </a:tc>
                <a:extLst>
                  <a:ext uri="{0D108BD9-81ED-4DB2-BD59-A6C34878D82A}">
                    <a16:rowId xmlns:a16="http://schemas.microsoft.com/office/drawing/2014/main" val="1310629696"/>
                  </a:ext>
                </a:extLst>
              </a:tr>
              <a:tr h="942515">
                <a:tc>
                  <a:txBody>
                    <a:bodyPr/>
                    <a:lstStyle/>
                    <a:p>
                      <a:r>
                        <a:rPr lang="en-US" sz="3300" dirty="0"/>
                        <a:t>Debt Service</a:t>
                      </a:r>
                    </a:p>
                  </a:txBody>
                  <a:tcPr marL="167640" marR="167640" marT="83820" marB="838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300" dirty="0"/>
                        <a:t>$50,000</a:t>
                      </a:r>
                    </a:p>
                  </a:txBody>
                  <a:tcPr marL="167640" marR="167640" marT="83820" marB="83820"/>
                </a:tc>
                <a:extLst>
                  <a:ext uri="{0D108BD9-81ED-4DB2-BD59-A6C34878D82A}">
                    <a16:rowId xmlns:a16="http://schemas.microsoft.com/office/drawing/2014/main" val="175748577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52538F7A-A0FF-4E9E-807F-F42BF28BF3FF}"/>
              </a:ext>
            </a:extLst>
          </p:cNvPr>
          <p:cNvSpPr txBox="1"/>
          <p:nvPr/>
        </p:nvSpPr>
        <p:spPr>
          <a:xfrm>
            <a:off x="896982" y="1976846"/>
            <a:ext cx="35356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/>
              <a:t>Scenario #3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b="1" dirty="0"/>
              <a:t>9% Tax Levy Increase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dirty="0"/>
              <a:t> $539,795 of estimated reductions</a:t>
            </a:r>
          </a:p>
          <a:p>
            <a:pPr algn="ctr"/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503658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91D3A-010B-4B5A-95C3-59DD051ED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pic>
        <p:nvPicPr>
          <p:cNvPr id="4" name="Google Shape;224;p20" descr="Close-up of question mark on a hardwood floor against a wall">
            <a:extLst>
              <a:ext uri="{FF2B5EF4-FFF2-40B4-BE49-F238E27FC236}">
                <a16:creationId xmlns:a16="http://schemas.microsoft.com/office/drawing/2014/main" id="{599BD6A2-754D-E8AA-FEA2-1F64A82093AB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 rotWithShape="1">
          <a:blip r:embed="rId2">
            <a:alphaModFix/>
          </a:blip>
          <a:stretch/>
        </p:blipFill>
        <p:spPr>
          <a:xfrm>
            <a:off x="2031370" y="1846263"/>
            <a:ext cx="8189586" cy="4022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905756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5129</TotalTime>
  <Words>265</Words>
  <Application>Microsoft Office PowerPoint</Application>
  <PresentationFormat>Widescreen</PresentationFormat>
  <Paragraphs>71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Calibri</vt:lpstr>
      <vt:lpstr>Calibri Light</vt:lpstr>
      <vt:lpstr>Retrospect</vt:lpstr>
      <vt:lpstr>New Lebanon Central School District </vt:lpstr>
      <vt:lpstr>Budget Goals- 2025-2026</vt:lpstr>
      <vt:lpstr>2025-2026 Revote Timeline</vt:lpstr>
      <vt:lpstr>PowerPoint Presentation</vt:lpstr>
      <vt:lpstr>PowerPoint Presentation</vt:lpstr>
      <vt:lpstr>PowerPoint Presentation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Lebanon Central School District </dc:title>
  <dc:creator>Brewster, Danielle</dc:creator>
  <cp:lastModifiedBy>Brewster, Danielle</cp:lastModifiedBy>
  <cp:revision>238</cp:revision>
  <cp:lastPrinted>2025-03-05T20:59:13Z</cp:lastPrinted>
  <dcterms:created xsi:type="dcterms:W3CDTF">2025-02-07T15:10:25Z</dcterms:created>
  <dcterms:modified xsi:type="dcterms:W3CDTF">2025-05-28T19:34:49Z</dcterms:modified>
</cp:coreProperties>
</file>