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320" r:id="rId5"/>
    <p:sldId id="323" r:id="rId6"/>
    <p:sldId id="324" r:id="rId7"/>
    <p:sldId id="300" r:id="rId8"/>
    <p:sldId id="314" r:id="rId9"/>
    <p:sldId id="321" r:id="rId10"/>
    <p:sldId id="326" r:id="rId11"/>
    <p:sldId id="325" r:id="rId12"/>
    <p:sldId id="328" r:id="rId13"/>
    <p:sldId id="313" r:id="rId14"/>
    <p:sldId id="268" r:id="rId1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29" autoAdjust="0"/>
  </p:normalViewPr>
  <p:slideViewPr>
    <p:cSldViewPr snapToGrid="0">
      <p:cViewPr varScale="1">
        <p:scale>
          <a:sx n="156" d="100"/>
          <a:sy n="156" d="100"/>
        </p:scale>
        <p:origin x="42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75B5C-E3B8-4B6B-8971-AB5B680FE8D4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E4ED8-3A1B-43C5-AB53-BF5B9528A0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1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ack silhouette of a cat jumping over a letter">
            <a:extLst>
              <a:ext uri="{FF2B5EF4-FFF2-40B4-BE49-F238E27FC236}">
                <a16:creationId xmlns:a16="http://schemas.microsoft.com/office/drawing/2014/main" id="{409CFFB8-332C-E97B-8265-9735E40BF6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347" y="5234729"/>
            <a:ext cx="1104744" cy="10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7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35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6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4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4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6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CA8492-5C7F-4BDF-BB8C-91807842F0A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492-5C7F-4BDF-BB8C-91807842F0A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7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CA8492-5C7F-4BDF-BB8C-91807842F0A8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806EEB-2CBE-447C-8012-E1978D78633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1E7B-EF74-49AA-B967-13E679B20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2067" y="592679"/>
            <a:ext cx="5591005" cy="3732434"/>
          </a:xfrm>
        </p:spPr>
        <p:txBody>
          <a:bodyPr>
            <a:normAutofit/>
          </a:bodyPr>
          <a:lstStyle/>
          <a:p>
            <a:pPr algn="ctr"/>
            <a:r>
              <a:rPr lang="en-US" sz="6800" b="1" dirty="0"/>
              <a:t>New Lebanon Central School District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1BF80-9597-456D-8C31-FC284ABCA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2025-2026 school Budget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Budget Hearing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May 7,2025</a:t>
            </a:r>
          </a:p>
        </p:txBody>
      </p:sp>
      <p:pic>
        <p:nvPicPr>
          <p:cNvPr id="6" name="Picture 5" descr="A logo of a tiger jumping over a letter&#10;&#10;AI-generated content may be incorrect.">
            <a:extLst>
              <a:ext uri="{FF2B5EF4-FFF2-40B4-BE49-F238E27FC236}">
                <a16:creationId xmlns:a16="http://schemas.microsoft.com/office/drawing/2014/main" id="{B542733C-98DC-42CF-A914-171470AC9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1" y="1047376"/>
            <a:ext cx="4676231" cy="42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97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26EF-C373-449E-9A91-CA621DB8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Budget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62B0-E770-44D9-A400-46DBDB61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B013AA0-EAAC-4B28-8EB9-9A9EB3E4F0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55427"/>
              </p:ext>
            </p:extLst>
          </p:nvPr>
        </p:nvGraphicFramePr>
        <p:xfrm>
          <a:off x="1701074" y="1845734"/>
          <a:ext cx="81280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284097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950969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442927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0775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2025-2026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05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Budget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$14,707,074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$15,967,594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$1,260,520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112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 Aid &amp; Non Tax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$4,138,675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$4,206,515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$67,840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3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Fund Balance to Balance the Budget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$404,915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$350,000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-$54,915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550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ERS Reserve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$37,625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-$119,375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11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Debt Service Fund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$160,000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$50,000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-$110,000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684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Levy Amount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$9,846,484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$11,323,454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$1,476,970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39819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841672E-9C89-4CEC-97D9-99D95AC41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223" y="1934710"/>
            <a:ext cx="2072820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0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26EF-C373-449E-9A91-CA621DB8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#1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62B0-E770-44D9-A400-46DBDB61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Vote on district spending plan.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$</a:t>
            </a:r>
            <a:r>
              <a:rPr lang="en-US" sz="2800" b="1" dirty="0"/>
              <a:t>15,967,594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9A98D8-77E4-4995-9EC5-851B2E9AE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2" y="3583094"/>
            <a:ext cx="3048000" cy="228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567ED7-F418-4CAC-A962-4164BD3F3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37" y="3429000"/>
            <a:ext cx="2931885" cy="24462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6107CD-E259-47BF-B368-D4C59CC6B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70" y="3168954"/>
            <a:ext cx="2454707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83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26EF-C373-449E-9A91-CA621DB8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#2: Bus Purchase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62B0-E770-44D9-A400-46DBDB61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District to purchase </a:t>
            </a:r>
            <a:r>
              <a:rPr lang="en-US" sz="2800" b="1" dirty="0"/>
              <a:t>2</a:t>
            </a:r>
            <a:r>
              <a:rPr lang="en-US" sz="2800" dirty="0"/>
              <a:t> 30 passenger Buses and </a:t>
            </a:r>
            <a:r>
              <a:rPr lang="en-US" sz="2800" b="1" dirty="0"/>
              <a:t>2</a:t>
            </a:r>
            <a:r>
              <a:rPr lang="en-US" sz="2800" dirty="0"/>
              <a:t> Mini vans at a cost not to exceed $297,000.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BEDE69-CA8A-46D3-B3C8-CF8364173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8" y="2551612"/>
            <a:ext cx="3953691" cy="296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23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9D27-9611-410A-9DE7-E2CC1D27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Next Steps: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85A19-2419-4DAF-8595-A26D77FBD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Budget Vote, May 20, 2025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BA068-8BCC-4FE6-A842-C1EE7F71F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22" y="3281350"/>
            <a:ext cx="3308769" cy="2205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A0A4E0-99E4-4A6D-8437-ADBD4EBD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590" y="3281351"/>
            <a:ext cx="2940407" cy="2205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9CB93-D1C4-4FD0-A5EA-0F8605B15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5" y="2718833"/>
            <a:ext cx="2072820" cy="27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1D3A-010B-4B5A-95C3-59DD051E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Google Shape;224;p20" descr="Close-up of question mark on a hardwood floor against a wall">
            <a:extLst>
              <a:ext uri="{FF2B5EF4-FFF2-40B4-BE49-F238E27FC236}">
                <a16:creationId xmlns:a16="http://schemas.microsoft.com/office/drawing/2014/main" id="{599BD6A2-754D-E8AA-FEA2-1F64A82093AB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2031370" y="1846263"/>
            <a:ext cx="8189586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05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B46D-C4D6-4DF1-8D23-BA31302DD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Budget Goals- 2025-2026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375C3-4081-4A79-B749-A60765504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000" dirty="0"/>
              <a:t>1.  New Lebanon CSD will maintain a balanced budget while supporting academic excellence and expanding resources for students and staff.</a:t>
            </a:r>
            <a:endParaRPr lang="en-US"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000" dirty="0"/>
              <a:t>2. Increase fiscal awareness among all stakeholders through communication and professional development.</a:t>
            </a:r>
            <a:endParaRPr lang="en-US" dirty="0"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800"/>
              <a:buChar char=" "/>
            </a:pPr>
            <a:r>
              <a:rPr lang="en-US" sz="2000" dirty="0"/>
              <a:t>3. Stay within the tax cap and meet state mandated requirements.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F2FCA-B9C1-41E4-B31C-564905398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21" y="3779521"/>
            <a:ext cx="3573563" cy="2381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9C7337-1962-4840-821F-4CB45BDE2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862" y="3779521"/>
            <a:ext cx="4175401" cy="23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7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9D27-9611-410A-9DE7-E2CC1D27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2025-2026 Budget Calendar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85A19-2419-4DAF-8595-A26D77FBD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n-US" dirty="0"/>
              <a:t>January 8, 2025  - Facilities and Food Service.</a:t>
            </a: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dirty="0"/>
              <a:t>February 5, 2025- Instructional Programs and Transportation.</a:t>
            </a: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dirty="0"/>
              <a:t>March 5, 2025     - Preliminary Full 25-26 Budget Presentation.</a:t>
            </a: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dirty="0"/>
              <a:t>April 2, 2025        - Budget Workshop </a:t>
            </a: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dirty="0"/>
              <a:t>April 22, 2025      - Final Discussion and Adoption of 25-26 school year budget &amp; Questar III  			   Budget Vote and Election.</a:t>
            </a: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b="1" dirty="0"/>
              <a:t> May 7, 2025       - Public Hearing on Proposed Budget.</a:t>
            </a:r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n-US" dirty="0"/>
              <a:t>May 20, 2025       - Public Budget Vote and Board of Education Election.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EAAD5-BFD4-4A9A-9FC8-63DCC6F68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183" y="1845734"/>
            <a:ext cx="219456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4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9D27-9611-410A-9DE7-E2CC1D27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2025-2026 Proposed Budget Breakdown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86668A-65BF-4853-898B-F5D712F67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385475"/>
              </p:ext>
            </p:extLst>
          </p:nvPr>
        </p:nvGraphicFramePr>
        <p:xfrm>
          <a:off x="2413181" y="1871497"/>
          <a:ext cx="7426598" cy="418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2993">
                  <a:extLst>
                    <a:ext uri="{9D8B030D-6E8A-4147-A177-3AD203B41FA5}">
                      <a16:colId xmlns:a16="http://schemas.microsoft.com/office/drawing/2014/main" val="2162628968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4038474113"/>
                    </a:ext>
                  </a:extLst>
                </a:gridCol>
                <a:gridCol w="1707383">
                  <a:extLst>
                    <a:ext uri="{9D8B030D-6E8A-4147-A177-3AD203B41FA5}">
                      <a16:colId xmlns:a16="http://schemas.microsoft.com/office/drawing/2014/main" val="1277513437"/>
                    </a:ext>
                  </a:extLst>
                </a:gridCol>
                <a:gridCol w="1471272">
                  <a:extLst>
                    <a:ext uri="{9D8B030D-6E8A-4147-A177-3AD203B41FA5}">
                      <a16:colId xmlns:a16="http://schemas.microsoft.com/office/drawing/2014/main" val="2192628281"/>
                    </a:ext>
                  </a:extLst>
                </a:gridCol>
              </a:tblGrid>
              <a:tr h="25703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2025-2026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2971269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Education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$1,384,321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$1,886,218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$501,897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0632487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Benefits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$4,329,882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$4,712,337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$382,455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2715604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Instruction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$4,901,426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$5,095,454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$194,028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5705488"/>
                  </a:ext>
                </a:extLst>
              </a:tr>
              <a:tr h="467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$761,629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$841,574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$79,945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3793443"/>
                  </a:ext>
                </a:extLst>
              </a:tr>
              <a:tr h="380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 and Maintenance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$926,943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$990,077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$63,134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5954071"/>
                  </a:ext>
                </a:extLst>
              </a:tr>
              <a:tr h="467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Support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$884,877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$943,069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$58,192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709165"/>
                  </a:ext>
                </a:extLst>
              </a:tr>
              <a:tr h="4675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Co-Curricular and Athletics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$155,400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$155,400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5145697"/>
                  </a:ext>
                </a:extLst>
              </a:tr>
              <a:tr h="380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$1,127,015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$1,125,486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-$1,529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7068435"/>
                  </a:ext>
                </a:extLst>
              </a:tr>
              <a:tr h="3802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Technology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$195,581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$187,979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-$7,602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1439348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Interfund Transfers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-$10,000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603262"/>
                  </a:ext>
                </a:extLst>
              </a:tr>
              <a:tr h="257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Expenditures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$14,707,074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$15,967,594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$1,260,520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3467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58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26EF-C373-449E-9A91-CA621DB8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Mandated Special Education additions: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62B0-E770-44D9-A400-46DBDB61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Increase in out-of-district placements.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Addition of one self-contained classroom. (includes one special education teacher and two aides)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Hiring of one additional special education teacher.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Expansion of mandated related services, including physical therapy (PT), occupational therapy (OT), speech therapy, ENL and interpreter services.</a:t>
            </a:r>
          </a:p>
          <a:p>
            <a:pPr marL="0" indent="0">
              <a:buNone/>
            </a:pPr>
            <a:r>
              <a:rPr lang="en-US" sz="2800" b="1" dirty="0"/>
              <a:t>+$501,897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19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F26EF-C373-449E-9A91-CA621DB8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significant cost increases: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362B0-E770-44D9-A400-46DBDB61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Employee/Retiree Benefit</a:t>
            </a:r>
            <a:r>
              <a:rPr lang="en-US" dirty="0"/>
              <a:t>s </a:t>
            </a:r>
            <a:r>
              <a:rPr lang="en-US" sz="2000" b="1" dirty="0"/>
              <a:t>+$382,455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18% increase in casualty property insurance </a:t>
            </a:r>
            <a:r>
              <a:rPr lang="en-US" b="1" dirty="0"/>
              <a:t>+$36,000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Budgeting for a shared Resource officer </a:t>
            </a:r>
            <a:r>
              <a:rPr lang="en-US" b="1" dirty="0"/>
              <a:t>+$55,000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Contractual salary Increases ( including Special education) </a:t>
            </a:r>
            <a:r>
              <a:rPr lang="en-US" b="1" dirty="0"/>
              <a:t>+$311,712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2B2B2F-F3D5-4B82-AF10-168D24DB8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92" y="3864139"/>
            <a:ext cx="3368206" cy="22449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A520C4-3313-4F8D-B402-201502532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95" y="3855115"/>
            <a:ext cx="3368206" cy="22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9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460B8F-8861-4AD3-BDE4-B966F6018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429458"/>
              </p:ext>
            </p:extLst>
          </p:nvPr>
        </p:nvGraphicFramePr>
        <p:xfrm>
          <a:off x="4625814" y="607597"/>
          <a:ext cx="7229232" cy="5175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4616">
                  <a:extLst>
                    <a:ext uri="{9D8B030D-6E8A-4147-A177-3AD203B41FA5}">
                      <a16:colId xmlns:a16="http://schemas.microsoft.com/office/drawing/2014/main" val="1534722445"/>
                    </a:ext>
                  </a:extLst>
                </a:gridCol>
                <a:gridCol w="3614616">
                  <a:extLst>
                    <a:ext uri="{9D8B030D-6E8A-4147-A177-3AD203B41FA5}">
                      <a16:colId xmlns:a16="http://schemas.microsoft.com/office/drawing/2014/main" val="2524582412"/>
                    </a:ext>
                  </a:extLst>
                </a:gridCol>
              </a:tblGrid>
              <a:tr h="285588">
                <a:tc gridSpan="2">
                  <a:txBody>
                    <a:bodyPr/>
                    <a:lstStyle/>
                    <a:p>
                      <a:r>
                        <a:rPr lang="en-US" dirty="0"/>
                        <a:t>2025-2026 Tax Cap Calculation: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527307"/>
                  </a:ext>
                </a:extLst>
              </a:tr>
              <a:tr h="4429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Prior Year Tax Levy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$9,846,483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316199308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 Tax Base Growth Factor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1.0072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904828979"/>
                  </a:ext>
                </a:extLst>
              </a:tr>
              <a:tr h="442941">
                <a:tc>
                  <a:txBody>
                    <a:bodyPr/>
                    <a:lstStyle/>
                    <a:p>
                      <a:pPr algn="ctr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PILOT</a:t>
                      </a: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2325603666"/>
                  </a:ext>
                </a:extLst>
              </a:tr>
              <a:tr h="573763">
                <a:tc>
                  <a:txBody>
                    <a:bodyPr/>
                    <a:lstStyle/>
                    <a:p>
                      <a:pPr algn="ctr" rtl="0" fontAlgn="base">
                        <a:buFont typeface="Arial" panose="020B0604020202020204" pitchFamily="34" charset="0"/>
                        <a:buNone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PY Tax Cap exclusion</a:t>
                      </a: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$267,133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2178689697"/>
                  </a:ext>
                </a:extLst>
              </a:tr>
              <a:tr h="44294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x CPI 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1.02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4435139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adjusted tax levy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$9,843,250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1259982422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 Capital exclusion - Aid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dirty="0">
                          <a:effectLst/>
                        </a:rPr>
                        <a:t>$504,434</a:t>
                      </a: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4095581248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= 25-26 Allowable Tax levy</a:t>
                      </a:r>
                      <a:endParaRPr lang="en-US" sz="2400" dirty="0">
                        <a:effectLst/>
                      </a:endParaRPr>
                    </a:p>
                  </a:txBody>
                  <a:tcPr marL="131243" marR="131243" marT="131243" marB="131243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dirty="0">
                          <a:effectLst/>
                        </a:rPr>
                        <a:t>$10,347,684</a:t>
                      </a:r>
                    </a:p>
                  </a:txBody>
                  <a:tcPr marL="131243" marR="131243" marT="131243" marB="131243"/>
                </a:tc>
                <a:extLst>
                  <a:ext uri="{0D108BD9-81ED-4DB2-BD59-A6C34878D82A}">
                    <a16:rowId xmlns:a16="http://schemas.microsoft.com/office/drawing/2014/main" val="13777253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0943FC-5D48-46F9-BC43-DFEF6C48FA1B}"/>
              </a:ext>
            </a:extLst>
          </p:cNvPr>
          <p:cNvSpPr txBox="1"/>
          <p:nvPr/>
        </p:nvSpPr>
        <p:spPr>
          <a:xfrm>
            <a:off x="931816" y="765872"/>
            <a:ext cx="28041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5.09% allowable increase</a:t>
            </a: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+$504,434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Capital Exclusion includes use of </a:t>
            </a:r>
            <a:r>
              <a:rPr lang="en-US" sz="3200" b="1" dirty="0"/>
              <a:t>R</a:t>
            </a:r>
            <a:r>
              <a:rPr lang="en-US" sz="3200" b="1" dirty="0">
                <a:solidFill>
                  <a:schemeClr val="tx1"/>
                </a:solidFill>
              </a:rPr>
              <a:t>eserves and Debt service</a:t>
            </a:r>
          </a:p>
        </p:txBody>
      </p:sp>
    </p:spTree>
    <p:extLst>
      <p:ext uri="{BB962C8B-B14F-4D97-AF65-F5344CB8AC3E}">
        <p14:creationId xmlns:p14="http://schemas.microsoft.com/office/powerpoint/2010/main" val="161253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3C8B-A454-B601-8D52-2464477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Impact of Tax Levy Increase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91052C-D3D9-48D8-A6BC-AC36D4CD5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160" y="1948487"/>
            <a:ext cx="8869679" cy="414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5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9D27-9611-410A-9DE7-E2CC1D27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Revenue 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C86668A-65BF-4853-898B-F5D712F67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776736"/>
              </p:ext>
            </p:extLst>
          </p:nvPr>
        </p:nvGraphicFramePr>
        <p:xfrm>
          <a:off x="4197532" y="2393340"/>
          <a:ext cx="6418215" cy="255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153">
                  <a:extLst>
                    <a:ext uri="{9D8B030D-6E8A-4147-A177-3AD203B41FA5}">
                      <a16:colId xmlns:a16="http://schemas.microsoft.com/office/drawing/2014/main" val="2162628968"/>
                    </a:ext>
                  </a:extLst>
                </a:gridCol>
                <a:gridCol w="1559354">
                  <a:extLst>
                    <a:ext uri="{9D8B030D-6E8A-4147-A177-3AD203B41FA5}">
                      <a16:colId xmlns:a16="http://schemas.microsoft.com/office/drawing/2014/main" val="4038474113"/>
                    </a:ext>
                  </a:extLst>
                </a:gridCol>
                <a:gridCol w="1559354">
                  <a:extLst>
                    <a:ext uri="{9D8B030D-6E8A-4147-A177-3AD203B41FA5}">
                      <a16:colId xmlns:a16="http://schemas.microsoft.com/office/drawing/2014/main" val="2920831230"/>
                    </a:ext>
                  </a:extLst>
                </a:gridCol>
                <a:gridCol w="1559354">
                  <a:extLst>
                    <a:ext uri="{9D8B030D-6E8A-4147-A177-3AD203B41FA5}">
                      <a16:colId xmlns:a16="http://schemas.microsoft.com/office/drawing/2014/main" val="2044824781"/>
                    </a:ext>
                  </a:extLst>
                </a:gridCol>
              </a:tblGrid>
              <a:tr h="301609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2024-2025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2025-2026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Change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0632487"/>
                  </a:ext>
                </a:extLst>
              </a:tr>
              <a:tr h="30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Tax Revnue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$258,000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$309,000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2715604"/>
                  </a:ext>
                </a:extLst>
              </a:tr>
              <a:tr h="30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Aid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$3,880,675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$3,897,515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$16,840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5705488"/>
                  </a:ext>
                </a:extLst>
              </a:tr>
              <a:tr h="30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Levy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$9,846,484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$11,323,454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$1,476,970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3793443"/>
                  </a:ext>
                </a:extLst>
              </a:tr>
              <a:tr h="44621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 Balance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$404,915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$350,000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-$54,915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5954071"/>
                  </a:ext>
                </a:extLst>
              </a:tr>
              <a:tr h="30092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ERS Reserve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$157,000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$37,625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-$119,375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3709165"/>
                  </a:ext>
                </a:extLst>
              </a:tr>
              <a:tr h="30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Debt Service Fund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$160,000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-$110,000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45145697"/>
                  </a:ext>
                </a:extLst>
              </a:tr>
              <a:tr h="30160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Budget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$14,707,074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$15,967,594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$1,260,520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306786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2975160-A191-43EC-8FBF-96F01B270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3" y="2228130"/>
            <a:ext cx="2523476" cy="16819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D30795-CD2A-48C7-959F-BD872F56D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2" y="4184469"/>
            <a:ext cx="2496457" cy="1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91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8156</TotalTime>
  <Words>594</Words>
  <Application>Microsoft Office PowerPoint</Application>
  <PresentationFormat>Widescreen</PresentationFormat>
  <Paragraphs>172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New Lebanon Central School District </vt:lpstr>
      <vt:lpstr>Budget Goals- 2025-2026</vt:lpstr>
      <vt:lpstr>2025-2026 Budget Calendar</vt:lpstr>
      <vt:lpstr>2025-2026 Proposed Budget Breakdown</vt:lpstr>
      <vt:lpstr>Mandated Special Education additions:</vt:lpstr>
      <vt:lpstr>Other significant cost increases:</vt:lpstr>
      <vt:lpstr>PowerPoint Presentation</vt:lpstr>
      <vt:lpstr>Estimated Impact of Tax Levy Increase</vt:lpstr>
      <vt:lpstr>Revenue Summary</vt:lpstr>
      <vt:lpstr>Budget Summary</vt:lpstr>
      <vt:lpstr>Proposition #1 Budget</vt:lpstr>
      <vt:lpstr>Proposition #2: Bus Purchase</vt:lpstr>
      <vt:lpstr>Next Steps: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Lebanon Central School District </dc:title>
  <dc:creator>Brewster, Danielle</dc:creator>
  <cp:lastModifiedBy>Brewster, Cody</cp:lastModifiedBy>
  <cp:revision>279</cp:revision>
  <cp:lastPrinted>2025-03-05T20:59:13Z</cp:lastPrinted>
  <dcterms:created xsi:type="dcterms:W3CDTF">2025-02-07T15:10:25Z</dcterms:created>
  <dcterms:modified xsi:type="dcterms:W3CDTF">2025-05-07T19:03:42Z</dcterms:modified>
</cp:coreProperties>
</file>