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323" r:id="rId5"/>
    <p:sldId id="320" r:id="rId6"/>
    <p:sldId id="324" r:id="rId7"/>
    <p:sldId id="300" r:id="rId8"/>
    <p:sldId id="314" r:id="rId9"/>
    <p:sldId id="321" r:id="rId10"/>
    <p:sldId id="327" r:id="rId11"/>
    <p:sldId id="328" r:id="rId12"/>
    <p:sldId id="325" r:id="rId13"/>
    <p:sldId id="313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5B5C-E3B8-4B6B-8971-AB5B680FE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ED8-3A1B-43C5-AB53-BF5B9528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lhouette of a cat jumping over a letter">
            <a:extLst>
              <a:ext uri="{FF2B5EF4-FFF2-40B4-BE49-F238E27FC236}">
                <a16:creationId xmlns:a16="http://schemas.microsoft.com/office/drawing/2014/main" id="{409CFFB8-332C-E97B-8265-9735E40BF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47" y="5234729"/>
            <a:ext cx="1104744" cy="10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2025-2026 school Budget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 Hearing REVOTE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4,2025</a:t>
            </a:r>
          </a:p>
        </p:txBody>
      </p:sp>
      <p:pic>
        <p:nvPicPr>
          <p:cNvPr id="6" name="Picture 5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B542733C-98DC-42CF-A914-171470AC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1" y="1047376"/>
            <a:ext cx="4676231" cy="4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3C8B-A454-B601-8D52-2464477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1000432"/>
            <a:ext cx="10964091" cy="145075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What happens if the budget does not pass?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60593-ABEF-4694-8772-7358882E2C57}"/>
              </a:ext>
            </a:extLst>
          </p:cNvPr>
          <p:cNvSpPr txBox="1"/>
          <p:nvPr/>
        </p:nvSpPr>
        <p:spPr>
          <a:xfrm>
            <a:off x="2220685" y="2133600"/>
            <a:ext cx="6940731" cy="353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BOE is required to adopt a contingent budget before July 1st.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district goes to a contingent budget: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BOE is required to adopt a budget with a 0% Tax levy increase.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would need to make an additional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$886,244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reductions.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Non-Contingent expenses deemed by the board would be removed from the budget.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(equipment purchases, supplies, extracurricular, sports, field trips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3C8B-A454-B601-8D52-2464477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Contingent Budget Example: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64BFFC-DDDD-4E99-83DE-00E53ACE3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8016"/>
              </p:ext>
            </p:extLst>
          </p:nvPr>
        </p:nvGraphicFramePr>
        <p:xfrm>
          <a:off x="6775268" y="2064794"/>
          <a:ext cx="3542361" cy="397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361">
                  <a:extLst>
                    <a:ext uri="{9D8B030D-6E8A-4147-A177-3AD203B41FA5}">
                      <a16:colId xmlns:a16="http://schemas.microsoft.com/office/drawing/2014/main" val="3771000839"/>
                    </a:ext>
                  </a:extLst>
                </a:gridCol>
              </a:tblGrid>
              <a:tr h="6122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 of reductions could include: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06714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r>
                        <a:rPr lang="en-US" sz="1400" dirty="0"/>
                        <a:t>1 School Psychologist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63319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r>
                        <a:rPr lang="en-US" sz="1400" dirty="0"/>
                        <a:t>2 Art Teachers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15714"/>
                  </a:ext>
                </a:extLst>
              </a:tr>
              <a:tr h="226771">
                <a:tc>
                  <a:txBody>
                    <a:bodyPr/>
                    <a:lstStyle/>
                    <a:p>
                      <a:r>
                        <a:rPr lang="en-US" sz="1400" dirty="0"/>
                        <a:t>1 Music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58156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1 Librarian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98196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Assistant Principal/Athletic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56670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1788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Extra Curricular/ Field Trips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60043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Equipment/Supplies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27214"/>
                  </a:ext>
                </a:extLst>
              </a:tr>
              <a:tr h="312011">
                <a:tc>
                  <a:txBody>
                    <a:bodyPr/>
                    <a:lstStyle/>
                    <a:p>
                      <a:r>
                        <a:rPr lang="en-US" sz="1400" dirty="0"/>
                        <a:t>1 Cleaner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35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248BFA-D6A8-48B2-A8F2-A06558C78870}"/>
              </a:ext>
            </a:extLst>
          </p:cNvPr>
          <p:cNvSpPr txBox="1"/>
          <p:nvPr/>
        </p:nvSpPr>
        <p:spPr>
          <a:xfrm>
            <a:off x="3117668" y="2177282"/>
            <a:ext cx="3187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District would use:</a:t>
            </a:r>
          </a:p>
          <a:p>
            <a:r>
              <a:rPr lang="en-US" sz="1800" dirty="0"/>
              <a:t>Fund Balance $400,993</a:t>
            </a:r>
          </a:p>
          <a:p>
            <a:r>
              <a:rPr lang="en-US" sz="1800" dirty="0"/>
              <a:t>Reserves $37,625</a:t>
            </a:r>
          </a:p>
          <a:p>
            <a:r>
              <a:rPr lang="en-US" dirty="0"/>
              <a:t>Debt Service $50,000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B9246-B2AE-49EC-8A6B-B23E9255238B}"/>
              </a:ext>
            </a:extLst>
          </p:cNvPr>
          <p:cNvSpPr txBox="1"/>
          <p:nvPr/>
        </p:nvSpPr>
        <p:spPr>
          <a:xfrm>
            <a:off x="2838994" y="3770811"/>
            <a:ext cx="312637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Reductions of $886,244</a:t>
            </a:r>
          </a:p>
        </p:txBody>
      </p:sp>
    </p:spTree>
    <p:extLst>
      <p:ext uri="{BB962C8B-B14F-4D97-AF65-F5344CB8AC3E}">
        <p14:creationId xmlns:p14="http://schemas.microsoft.com/office/powerpoint/2010/main" val="15088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#1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Vote on district spending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$</a:t>
            </a:r>
            <a:r>
              <a:rPr lang="en-US" sz="2800" b="1" dirty="0"/>
              <a:t>15,427,799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A98D8-77E4-4995-9EC5-851B2E9A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2" y="3583094"/>
            <a:ext cx="3048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67ED7-F418-4CAC-A962-4164BD3F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37" y="3429000"/>
            <a:ext cx="2931885" cy="2446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107CD-E259-47BF-B368-D4C59CC6B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0" y="3168954"/>
            <a:ext cx="245470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Budget Vote, June 17,2025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BA068-8BCC-4FE6-A842-C1EE7F71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2" y="3281350"/>
            <a:ext cx="3308769" cy="220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0A4E0-99E4-4A6D-8437-ADBD4EBD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90" y="3281351"/>
            <a:ext cx="2940407" cy="2205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9CB93-D1C4-4FD0-A5EA-0F8605B1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5" y="2718833"/>
            <a:ext cx="207282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46D-C4D6-4DF1-8D23-BA31302D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Goals- 2025-2026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5C3-4081-4A79-B749-A607655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1.  New Lebanon CSD will maintain a balanced budget while supporting academic excellence and expanding resources for students and staff.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2. Increase fiscal awareness among all stakeholders through communication and professional development.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3. Stay within the tax cap and meet state mandated requirements.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F2FCA-B9C1-41E4-B31C-56490539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1" y="3779521"/>
            <a:ext cx="3573563" cy="2381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C7337-1962-4840-821F-4CB45BDE2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62" y="3779521"/>
            <a:ext cx="4175401" cy="23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2025-2026 Revote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June 2, 2025 </a:t>
            </a:r>
            <a:r>
              <a:rPr lang="en-US" dirty="0"/>
              <a:t>Deadline to get legal notices to Newspaper for June 3 publication.</a:t>
            </a:r>
          </a:p>
          <a:p>
            <a:r>
              <a:rPr lang="en-US" b="1" dirty="0"/>
              <a:t>June 3, 2025 </a:t>
            </a:r>
            <a:r>
              <a:rPr lang="en-US" dirty="0"/>
              <a:t>Deadline for publication of first of two required notices and deadline to submit budget notice to printer.</a:t>
            </a:r>
          </a:p>
          <a:p>
            <a:r>
              <a:rPr lang="en-US" b="1" dirty="0"/>
              <a:t>June 4, 2025 Budget hearing</a:t>
            </a:r>
          </a:p>
          <a:p>
            <a:r>
              <a:rPr lang="en-US" b="1" dirty="0"/>
              <a:t>June 10,2025 </a:t>
            </a:r>
            <a:r>
              <a:rPr lang="en-US" dirty="0"/>
              <a:t>Publication of second and final legal notice prior to budget re-vote.</a:t>
            </a:r>
          </a:p>
          <a:p>
            <a:r>
              <a:rPr lang="en-US" b="1" dirty="0"/>
              <a:t>June 10, 2025 </a:t>
            </a:r>
            <a:r>
              <a:rPr lang="en-US" dirty="0"/>
              <a:t>Copies of public notice/budget information packet made available. </a:t>
            </a:r>
          </a:p>
          <a:p>
            <a:r>
              <a:rPr lang="en-US" b="1" dirty="0"/>
              <a:t>June 11, 2025 </a:t>
            </a:r>
            <a:r>
              <a:rPr lang="en-US" dirty="0"/>
              <a:t>Deadline for mailing the budget newsletter.</a:t>
            </a:r>
          </a:p>
          <a:p>
            <a:endParaRPr lang="en-US" b="1" dirty="0"/>
          </a:p>
          <a:p>
            <a:r>
              <a:rPr lang="en-US" b="1" dirty="0"/>
              <a:t>June 17,2025 – </a:t>
            </a:r>
            <a:r>
              <a:rPr lang="en-US" dirty="0"/>
              <a:t>Budget Revote Day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AAD5-BFD4-4A9A-9FC8-63DCC6F68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4510557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Reductions made for the 25-26 revote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64228-378B-4EF6-85D0-F25B6D0BB76A}"/>
              </a:ext>
            </a:extLst>
          </p:cNvPr>
          <p:cNvSpPr txBox="1"/>
          <p:nvPr/>
        </p:nvSpPr>
        <p:spPr>
          <a:xfrm>
            <a:off x="1898469" y="2238103"/>
            <a:ext cx="80815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Elementary regular education teachers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PE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Business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Special Education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 Reading Teacher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-$539,795</a:t>
            </a:r>
          </a:p>
        </p:txBody>
      </p:sp>
    </p:spTree>
    <p:extLst>
      <p:ext uri="{BB962C8B-B14F-4D97-AF65-F5344CB8AC3E}">
        <p14:creationId xmlns:p14="http://schemas.microsoft.com/office/powerpoint/2010/main" val="233911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2025-2026 Proposed Budget Breakdown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6668A-65BF-4853-898B-F5D712F6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1398"/>
              </p:ext>
            </p:extLst>
          </p:nvPr>
        </p:nvGraphicFramePr>
        <p:xfrm>
          <a:off x="2413181" y="1871497"/>
          <a:ext cx="7426598" cy="418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993">
                  <a:extLst>
                    <a:ext uri="{9D8B030D-6E8A-4147-A177-3AD203B41FA5}">
                      <a16:colId xmlns:a16="http://schemas.microsoft.com/office/drawing/2014/main" val="2162628968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4038474113"/>
                    </a:ext>
                  </a:extLst>
                </a:gridCol>
                <a:gridCol w="1707383">
                  <a:extLst>
                    <a:ext uri="{9D8B030D-6E8A-4147-A177-3AD203B41FA5}">
                      <a16:colId xmlns:a16="http://schemas.microsoft.com/office/drawing/2014/main" val="1277513437"/>
                    </a:ext>
                  </a:extLst>
                </a:gridCol>
                <a:gridCol w="1471272">
                  <a:extLst>
                    <a:ext uri="{9D8B030D-6E8A-4147-A177-3AD203B41FA5}">
                      <a16:colId xmlns:a16="http://schemas.microsoft.com/office/drawing/2014/main" val="2192628281"/>
                    </a:ext>
                  </a:extLst>
                </a:gridCol>
              </a:tblGrid>
              <a:tr h="25703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971269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$1,384,321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$1,829,261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$444,940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0632487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Benefits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$4,329,882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$4,559,201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$229,319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2715604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$4,901,426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$4,765,752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-$135,674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705488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$761,629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$841,574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$79,945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793443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Maintenance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$926,943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$990,077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954071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Support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$884,877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$943,069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$58,192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709165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Co-Curricular and Athletics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5145697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$1,127,015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$1,125,486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-$1,529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068435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$195,581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$187,979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-$7,602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1439348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Interfund Transfers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603262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$14,707,074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$15,427,799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$720,725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467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8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cost increases: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Employee/Retiree Benefit</a:t>
            </a:r>
            <a:r>
              <a:rPr lang="en-US" dirty="0"/>
              <a:t>s </a:t>
            </a:r>
            <a:r>
              <a:rPr lang="en-US" sz="2000" b="1" dirty="0"/>
              <a:t>+$229,316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Budgeting for a shared Resource officer </a:t>
            </a:r>
            <a:r>
              <a:rPr lang="en-US" b="1" dirty="0"/>
              <a:t>+$50,000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Mandated special education services </a:t>
            </a:r>
            <a:r>
              <a:rPr lang="en-US" b="1" dirty="0"/>
              <a:t>+$444,940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B2B2F-F3D5-4B82-AF10-168D24DB8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3" y="3461368"/>
            <a:ext cx="3368206" cy="2244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520C4-3313-4F8D-B402-201502532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5" y="3429000"/>
            <a:ext cx="3368206" cy="22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60B8F-8861-4AD3-BDE4-B966F6018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29458"/>
              </p:ext>
            </p:extLst>
          </p:nvPr>
        </p:nvGraphicFramePr>
        <p:xfrm>
          <a:off x="4625814" y="607597"/>
          <a:ext cx="7229232" cy="517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616">
                  <a:extLst>
                    <a:ext uri="{9D8B030D-6E8A-4147-A177-3AD203B41FA5}">
                      <a16:colId xmlns:a16="http://schemas.microsoft.com/office/drawing/2014/main" val="1534722445"/>
                    </a:ext>
                  </a:extLst>
                </a:gridCol>
                <a:gridCol w="3614616">
                  <a:extLst>
                    <a:ext uri="{9D8B030D-6E8A-4147-A177-3AD203B41FA5}">
                      <a16:colId xmlns:a16="http://schemas.microsoft.com/office/drawing/2014/main" val="2524582412"/>
                    </a:ext>
                  </a:extLst>
                </a:gridCol>
              </a:tblGrid>
              <a:tr h="285588">
                <a:tc gridSpan="2">
                  <a:txBody>
                    <a:bodyPr/>
                    <a:lstStyle/>
                    <a:p>
                      <a:r>
                        <a:rPr lang="en-US" dirty="0"/>
                        <a:t>2025-2026 Tax Cap Calculation: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7307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 Year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$9,846,483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31619930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Tax Base Growth Factor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1.0072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904828979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</a:t>
                      </a: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2325603666"/>
                  </a:ext>
                </a:extLst>
              </a:tr>
              <a:tr h="573763">
                <a:tc>
                  <a:txBody>
                    <a:bodyPr/>
                    <a:lstStyle/>
                    <a:p>
                      <a:pPr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PY Tax Cap exclusion</a:t>
                      </a: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$267,133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2178689697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CPI 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4435139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adjusted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$9,843,250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125998242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Capital exclusion - Aid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effectLst/>
                        </a:rPr>
                        <a:t>$504,434</a:t>
                      </a: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409558124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25-26 Allowable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effectLst/>
                        </a:rPr>
                        <a:t>$10,347,684</a:t>
                      </a: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13777253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0943FC-5D48-46F9-BC43-DFEF6C48FA1B}"/>
              </a:ext>
            </a:extLst>
          </p:cNvPr>
          <p:cNvSpPr txBox="1"/>
          <p:nvPr/>
        </p:nvSpPr>
        <p:spPr>
          <a:xfrm>
            <a:off x="931816" y="765872"/>
            <a:ext cx="2804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5.09% allowable increase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+$504,434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Capital Exclusion includes use of </a:t>
            </a:r>
            <a:r>
              <a:rPr lang="en-US" sz="3200" b="1" dirty="0"/>
              <a:t>R</a:t>
            </a:r>
            <a:r>
              <a:rPr lang="en-US" sz="3200" b="1" dirty="0">
                <a:solidFill>
                  <a:schemeClr val="tx1"/>
                </a:solidFill>
              </a:rPr>
              <a:t>eserves and Debt service</a:t>
            </a:r>
          </a:p>
        </p:txBody>
      </p:sp>
    </p:spTree>
    <p:extLst>
      <p:ext uri="{BB962C8B-B14F-4D97-AF65-F5344CB8AC3E}">
        <p14:creationId xmlns:p14="http://schemas.microsoft.com/office/powerpoint/2010/main" val="16125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3C8B-A454-B601-8D52-2464477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Impact of Tax Levy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CE294E-F866-448D-AF8D-F2B5E221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37" y="1908411"/>
            <a:ext cx="7700406" cy="4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6668A-65BF-4853-898B-F5D712F6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459038"/>
              </p:ext>
            </p:extLst>
          </p:nvPr>
        </p:nvGraphicFramePr>
        <p:xfrm>
          <a:off x="4197532" y="2393340"/>
          <a:ext cx="6418215" cy="255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53">
                  <a:extLst>
                    <a:ext uri="{9D8B030D-6E8A-4147-A177-3AD203B41FA5}">
                      <a16:colId xmlns:a16="http://schemas.microsoft.com/office/drawing/2014/main" val="2162628968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4038474113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2920831230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2044824781"/>
                    </a:ext>
                  </a:extLst>
                </a:gridCol>
              </a:tblGrid>
              <a:tr h="30160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0632487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Tax Revenue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2715604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$3,880,675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$3,897,515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$16,840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705488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$9,846,484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$10,732,666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$886,182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793443"/>
                  </a:ext>
                </a:extLst>
              </a:tr>
              <a:tr h="446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$404,915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$400,933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-$3,982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954071"/>
                  </a:ext>
                </a:extLst>
              </a:tr>
              <a:tr h="300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 Reserve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-$119,375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709165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 Fund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-$110,000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5145697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$14,707,074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$15,427,799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$720,725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306786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2975160-A191-43EC-8FBF-96F01B27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3" y="2228130"/>
            <a:ext cx="2523476" cy="1681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30795-CD2A-48C7-959F-BD872F56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2" y="4184469"/>
            <a:ext cx="2496457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91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8958</TotalTime>
  <Words>602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New Lebanon Central School District </vt:lpstr>
      <vt:lpstr>Budget Goals- 2025-2026</vt:lpstr>
      <vt:lpstr>2025-2026 Revote Timeline</vt:lpstr>
      <vt:lpstr>Reductions made for the 25-26 revote</vt:lpstr>
      <vt:lpstr>2025-2026 Proposed Budget Breakdown</vt:lpstr>
      <vt:lpstr>Significant cost increases:</vt:lpstr>
      <vt:lpstr>PowerPoint Presentation</vt:lpstr>
      <vt:lpstr>Estimated Impact of Tax Levy Increase</vt:lpstr>
      <vt:lpstr>Revenue Summary</vt:lpstr>
      <vt:lpstr>What happens if the budget does not pass? </vt:lpstr>
      <vt:lpstr>Contingent Budget Example: </vt:lpstr>
      <vt:lpstr>Proposition #1 Budget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 </dc:title>
  <dc:creator>Brewster, Danielle</dc:creator>
  <cp:lastModifiedBy>Brewster, Danielle</cp:lastModifiedBy>
  <cp:revision>314</cp:revision>
  <cp:lastPrinted>2025-06-04T20:07:08Z</cp:lastPrinted>
  <dcterms:created xsi:type="dcterms:W3CDTF">2025-02-07T15:10:25Z</dcterms:created>
  <dcterms:modified xsi:type="dcterms:W3CDTF">2025-06-04T20:10:39Z</dcterms:modified>
</cp:coreProperties>
</file>