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0" roundtripDataSignature="AMtx7mje/+JllQ1ANPyUeiPdJXDq3u/2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185013-AE07-4885-9C2E-E842A3AFE423}">
  <a:tblStyle styleId="{9C185013-AE07-4885-9C2E-E842A3AFE42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4E6"/>
          </a:solidFill>
        </a:fill>
      </a:tcStyle>
    </a:wholeTbl>
    <a:band1H>
      <a:tcTxStyle b="off" i="off"/>
      <a:tcStyle>
        <a:fill>
          <a:solidFill>
            <a:srgbClr val="FFE8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FE8C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4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/>
          </a:solidFill>
        </a:fill>
      </a:tcStyle>
    </a:firstRow>
    <a:neCell>
      <a:tcTxStyle b="off" i="off"/>
    </a:neCell>
    <a:nwCell>
      <a:tcTxStyle b="off" i="off"/>
    </a:nwCell>
  </a:tblStyle>
  <a:tblStyle styleId="{737A4F2E-2971-46A4-9A26-D8B95855FFF6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d3d4aef1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10d3d4aef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ca6ee1308f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ca6ee1308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ca6ee1308f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ca6ee1308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ca6ee1308f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ca6ee1308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0d63d28182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10d63d2818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ca6ee1308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ca6ee1308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d3d4aef16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10d3d4aef1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ca6ee1308f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ca6ee1308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d63d2818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10d63d281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d3d4aef16_0_0"/>
          <p:cNvSpPr txBox="1"/>
          <p:nvPr>
            <p:ph type="ctrTitle"/>
          </p:nvPr>
        </p:nvSpPr>
        <p:spPr>
          <a:xfrm>
            <a:off x="1524000" y="680875"/>
            <a:ext cx="9144000" cy="217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1" lang="en-US" sz="8000" u="sng">
                <a:solidFill>
                  <a:srgbClr val="FF9900"/>
                </a:solidFill>
              </a:rPr>
              <a:t>New Lebanon CSD</a:t>
            </a:r>
            <a:endParaRPr b="1" sz="8000" u="sng">
              <a:solidFill>
                <a:srgbClr val="FF9900"/>
              </a:solidFill>
            </a:endParaRPr>
          </a:p>
        </p:txBody>
      </p:sp>
      <p:sp>
        <p:nvSpPr>
          <p:cNvPr id="85" name="Google Shape;85;g10d3d4aef16_0_0"/>
          <p:cNvSpPr txBox="1"/>
          <p:nvPr>
            <p:ph idx="1" type="subTitle"/>
          </p:nvPr>
        </p:nvSpPr>
        <p:spPr>
          <a:xfrm>
            <a:off x="1474675" y="358228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100"/>
              <a:t>2023-2024 School Year Budget</a:t>
            </a:r>
            <a:endParaRPr sz="31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100"/>
              <a:t>Board Budget Presentation #1</a:t>
            </a:r>
            <a:endParaRPr sz="31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100"/>
              <a:t>1/11/23</a:t>
            </a:r>
            <a:endParaRPr sz="3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ca6ee1308f_0_3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rgbClr val="FF9900"/>
                </a:solidFill>
              </a:rPr>
              <a:t>Recommendations for Food Services:</a:t>
            </a:r>
            <a:endParaRPr b="1" u="sng">
              <a:solidFill>
                <a:srgbClr val="FF9900"/>
              </a:solidFill>
            </a:endParaRPr>
          </a:p>
        </p:txBody>
      </p:sp>
      <p:sp>
        <p:nvSpPr>
          <p:cNvPr id="141" name="Google Shape;141;g1ca6ee1308f_0_36"/>
          <p:cNvSpPr txBox="1"/>
          <p:nvPr>
            <p:ph idx="1" type="body"/>
          </p:nvPr>
        </p:nvSpPr>
        <p:spPr>
          <a:xfrm>
            <a:off x="838200" y="1633875"/>
            <a:ext cx="10515600" cy="454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No recommended changes to the food services budget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The district needs to continue to increase participation in our food services program and increase revenue.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u="sng"/>
              <a:t>Ideas to Increase Revenue:</a:t>
            </a:r>
            <a:endParaRPr b="1" u="sng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Continue to enhance the snack program for revenue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Incentivise ways for families to complete free and reduced lunch forms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Re-apply for community </a:t>
            </a:r>
            <a:r>
              <a:rPr lang="en-US"/>
              <a:t>eligibility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Enhance food </a:t>
            </a:r>
            <a:r>
              <a:rPr lang="en-US"/>
              <a:t>offerings</a:t>
            </a:r>
            <a:r>
              <a:rPr lang="en-US"/>
              <a:t> and stay within the budget - more kids to buy lunch and breakfast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ca6ee1308f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accent2"/>
                </a:solidFill>
              </a:rPr>
              <a:t>Bonding for Buses</a:t>
            </a:r>
            <a:endParaRPr b="1" u="sng">
              <a:solidFill>
                <a:schemeClr val="accent2"/>
              </a:solidFill>
            </a:endParaRPr>
          </a:p>
        </p:txBody>
      </p:sp>
      <p:sp>
        <p:nvSpPr>
          <p:cNvPr id="147" name="Google Shape;147;g1ca6ee1308f_0_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This past summer the board agreed to ask our </a:t>
            </a:r>
            <a:r>
              <a:rPr lang="en-US"/>
              <a:t>taxpayers</a:t>
            </a:r>
            <a:r>
              <a:rPr lang="en-US"/>
              <a:t> to vote on a bus bond </a:t>
            </a:r>
            <a:r>
              <a:rPr lang="en-US"/>
              <a:t>proposal</a:t>
            </a:r>
            <a:r>
              <a:rPr lang="en-US"/>
              <a:t> for two 66 passenger buses.  The vote will take place in May 2023.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/>
              <a:t>Unit Price per bus</a:t>
            </a:r>
            <a:r>
              <a:rPr lang="en-US"/>
              <a:t> - $155,186.01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/>
              <a:t>Total</a:t>
            </a:r>
            <a:r>
              <a:rPr lang="en-US"/>
              <a:t> - $310,372.02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ca6ee1308f_0_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accent2"/>
                </a:solidFill>
              </a:rPr>
              <a:t>Need to Purchase a Handicap </a:t>
            </a:r>
            <a:r>
              <a:rPr b="1" lang="en-US" u="sng">
                <a:solidFill>
                  <a:schemeClr val="accent2"/>
                </a:solidFill>
              </a:rPr>
              <a:t>Accessible</a:t>
            </a:r>
            <a:r>
              <a:rPr b="1" lang="en-US" u="sng">
                <a:solidFill>
                  <a:schemeClr val="accent2"/>
                </a:solidFill>
              </a:rPr>
              <a:t> Bus</a:t>
            </a:r>
            <a:endParaRPr b="1" u="sng">
              <a:solidFill>
                <a:schemeClr val="accent2"/>
              </a:solidFill>
            </a:endParaRPr>
          </a:p>
        </p:txBody>
      </p:sp>
      <p:sp>
        <p:nvSpPr>
          <p:cNvPr id="153" name="Google Shape;153;g1ca6ee1308f_0_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Due to </a:t>
            </a:r>
            <a:r>
              <a:rPr lang="en-US"/>
              <a:t>student's</a:t>
            </a:r>
            <a:r>
              <a:rPr lang="en-US"/>
              <a:t> needs, the district will need to purchase a handicap accessible bus with a chair lift..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Cost of a new handicap accessible bus - $110,000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There is a possibility of purchasing a used bus from a neighboring district - more details to come… 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/>
              <a:t>Board’s Decision</a:t>
            </a:r>
            <a:r>
              <a:rPr lang="en-US"/>
              <a:t> - Either purchase out of </a:t>
            </a:r>
            <a:r>
              <a:rPr lang="en-US"/>
              <a:t>the</a:t>
            </a:r>
            <a:r>
              <a:rPr lang="en-US"/>
              <a:t> budget or bond for this bus purchase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0d63d28182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Questions:</a:t>
            </a:r>
            <a:endParaRPr/>
          </a:p>
        </p:txBody>
      </p:sp>
      <p:sp>
        <p:nvSpPr>
          <p:cNvPr id="159" name="Google Shape;159;g10d63d28182_0_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60" name="Google Shape;160;g10d63d28182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68375" y="2459903"/>
            <a:ext cx="6013075" cy="336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ca6ee1308f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accent2"/>
                </a:solidFill>
              </a:rPr>
              <a:t>NLCSD Budget Goals - 2023-2024</a:t>
            </a:r>
            <a:endParaRPr b="1" u="sng">
              <a:solidFill>
                <a:schemeClr val="accent2"/>
              </a:solidFill>
            </a:endParaRPr>
          </a:p>
        </p:txBody>
      </p:sp>
      <p:sp>
        <p:nvSpPr>
          <p:cNvPr id="91" name="Google Shape;91;g1ca6ee1308f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 Lebanon CSD will maintain a balanced budget while supporting academic excellence and expanding resources for students and staff.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Increase fiscal awareness among all stakeholders through communication and professional development.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810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Stay within the tax cap and meet state mandated requirements.</a:t>
            </a:r>
            <a:endParaRPr sz="24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d3d4aef16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u="sng">
                <a:solidFill>
                  <a:srgbClr val="FF9900"/>
                </a:solidFill>
              </a:rPr>
              <a:t>2023-2024 Budget Calendar</a:t>
            </a:r>
            <a:r>
              <a:rPr b="1" lang="en-US" u="sng"/>
              <a:t>:</a:t>
            </a:r>
            <a:endParaRPr b="1" u="sng"/>
          </a:p>
        </p:txBody>
      </p:sp>
      <p:sp>
        <p:nvSpPr>
          <p:cNvPr id="97" name="Google Shape;97;g10d3d4aef16_0_15"/>
          <p:cNvSpPr txBox="1"/>
          <p:nvPr>
            <p:ph idx="1" type="body"/>
          </p:nvPr>
        </p:nvSpPr>
        <p:spPr>
          <a:xfrm>
            <a:off x="838200" y="1559075"/>
            <a:ext cx="10515600" cy="49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January 11, 2023</a:t>
            </a:r>
            <a:r>
              <a:rPr lang="en-US"/>
              <a:t> - Facilities and Food Service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February 8, 2023</a:t>
            </a:r>
            <a:r>
              <a:rPr lang="en-US"/>
              <a:t>- Instructional Programs and Transportation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March 8, 2023</a:t>
            </a:r>
            <a:r>
              <a:rPr lang="en-US"/>
              <a:t> - Preliminary Full 23-24 Budget Presentation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April 5</a:t>
            </a:r>
            <a:r>
              <a:rPr lang="en-US" u="sng"/>
              <a:t>, 2023</a:t>
            </a:r>
            <a:r>
              <a:rPr lang="en-US"/>
              <a:t> - Budget Workshop - If Needed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April 17, 2023</a:t>
            </a:r>
            <a:r>
              <a:rPr lang="en-US"/>
              <a:t> - Final Discussion and Adoption of 23-24 school year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budget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April 25, 2023</a:t>
            </a:r>
            <a:r>
              <a:rPr lang="en-US"/>
              <a:t> - Special BOE Meeting - Questar III Budget Vote and  </a:t>
            </a:r>
            <a:endParaRPr/>
          </a:p>
          <a:p>
            <a:pPr indent="457200" lvl="0" marL="1828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Election - Time TBD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May 3, 2023</a:t>
            </a:r>
            <a:r>
              <a:rPr lang="en-US"/>
              <a:t> - Public Hearing on Proposed Budget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May 16, 2023</a:t>
            </a:r>
            <a:r>
              <a:rPr lang="en-US"/>
              <a:t> - Public Budget Vote and Board of Education Election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/>
          <p:nvPr>
            <p:ph type="ctrTitle"/>
          </p:nvPr>
        </p:nvSpPr>
        <p:spPr>
          <a:xfrm>
            <a:off x="1524000" y="1122363"/>
            <a:ext cx="9144000" cy="856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u="sng">
                <a:solidFill>
                  <a:srgbClr val="FF9900"/>
                </a:solidFill>
              </a:rPr>
              <a:t>Operations and Maintenance</a:t>
            </a:r>
            <a:endParaRPr u="sng">
              <a:solidFill>
                <a:srgbClr val="FF9900"/>
              </a:solidFill>
            </a:endParaRPr>
          </a:p>
        </p:txBody>
      </p:sp>
      <p:sp>
        <p:nvSpPr>
          <p:cNvPr id="103" name="Google Shape;103;p1"/>
          <p:cNvSpPr txBox="1"/>
          <p:nvPr>
            <p:ph idx="1" type="subTitle"/>
          </p:nvPr>
        </p:nvSpPr>
        <p:spPr>
          <a:xfrm>
            <a:off x="1524000" y="2061335"/>
            <a:ext cx="9144000" cy="3988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1 -  head Maintenance Worker - Jr/Sr. High School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1 - Maintenance worker - WBH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2 - Laborers - 1 person at each building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1 - (10) month cleaner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4  - (12) month cleaners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762950" y="-313151"/>
            <a:ext cx="10515600" cy="56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Annual Cost</a:t>
            </a:r>
            <a:br>
              <a:rPr lang="en-US"/>
            </a:br>
            <a:br>
              <a:rPr lang="en-US"/>
            </a:br>
            <a:br>
              <a:rPr lang="en-US"/>
            </a:br>
            <a:endParaRPr/>
          </a:p>
        </p:txBody>
      </p:sp>
      <p:graphicFrame>
        <p:nvGraphicFramePr>
          <p:cNvPr id="109" name="Google Shape;109;p2"/>
          <p:cNvGraphicFramePr/>
          <p:nvPr/>
        </p:nvGraphicFramePr>
        <p:xfrm>
          <a:off x="1699750" y="5328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{9C185013-AE07-4885-9C2E-E842A3AFE423}</a:tableStyleId>
              </a:tblPr>
              <a:tblGrid>
                <a:gridCol w="4002200"/>
                <a:gridCol w="4002200"/>
              </a:tblGrid>
              <a:tr h="40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dk1"/>
                          </a:solidFill>
                        </a:rPr>
                        <a:t>Operations and Maintenance Budget</a:t>
                      </a:r>
                      <a:endParaRPr sz="2000" u="sng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58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US" sz="1800" u="none" cap="none" strike="noStrike">
                          <a:solidFill>
                            <a:schemeClr val="dk1"/>
                          </a:solidFill>
                        </a:rPr>
                        <a:t>Equipment &amp; Supplies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</a:rPr>
                        <a:t>$124,000</a:t>
                      </a:r>
                      <a:endParaRPr b="0" sz="18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8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Contractual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$180,000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839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Communication/Internet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$50,000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839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Electric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$100,000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58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Fuel/ Propane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$120,000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839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BOCES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$15,000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839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Salaries and Benefits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$575,000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TOTAL</a:t>
                      </a:r>
                      <a:endParaRPr b="1"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/>
                        <a:t>$1,164,000</a:t>
                      </a:r>
                      <a:endParaRPr b="1"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ca6ee1308f_0_21"/>
          <p:cNvSpPr txBox="1"/>
          <p:nvPr>
            <p:ph type="title"/>
          </p:nvPr>
        </p:nvSpPr>
        <p:spPr>
          <a:xfrm>
            <a:off x="784475" y="397725"/>
            <a:ext cx="10515600" cy="999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177" u="sng">
                <a:solidFill>
                  <a:srgbClr val="FF9900"/>
                </a:solidFill>
              </a:rPr>
              <a:t>Addition to the Operations and Maintenance Budget:</a:t>
            </a:r>
            <a:endParaRPr b="1" sz="5177" u="sng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15" name="Google Shape;115;g1ca6ee1308f_0_21"/>
          <p:cNvSpPr txBox="1"/>
          <p:nvPr>
            <p:ph idx="1" type="body"/>
          </p:nvPr>
        </p:nvSpPr>
        <p:spPr>
          <a:xfrm>
            <a:off x="838200" y="1494150"/>
            <a:ext cx="10515600" cy="50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/>
              <a:t>Purchase a </a:t>
            </a:r>
            <a:r>
              <a:rPr b="1" lang="en-US" sz="2400" u="sng"/>
              <a:t>Building and Grounds Vehicle:</a:t>
            </a:r>
            <a:endParaRPr sz="24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The district must budget for a new facilities vehicle - the current dump truck is close to 20 years old and is out of service</a:t>
            </a:r>
            <a:endParaRPr sz="20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This vehicle will be used for snow removal, salting, hauling, delivering and picking up large items, etc</a:t>
            </a:r>
            <a:endParaRPr sz="20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This would be a one time expense</a:t>
            </a:r>
            <a:endParaRPr sz="20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Recommend that </a:t>
            </a:r>
            <a:r>
              <a:rPr lang="en-US" sz="2000"/>
              <a:t>the</a:t>
            </a:r>
            <a:r>
              <a:rPr lang="en-US" sz="2000"/>
              <a:t> district purchase either a Chevy/</a:t>
            </a:r>
            <a:r>
              <a:rPr lang="en-US" sz="2000"/>
              <a:t>International</a:t>
            </a:r>
            <a:r>
              <a:rPr lang="en-US" sz="2000"/>
              <a:t> 5500 </a:t>
            </a:r>
            <a:r>
              <a:rPr lang="en-US" sz="2000"/>
              <a:t>Dump Truck</a:t>
            </a:r>
            <a:r>
              <a:rPr lang="en-US" sz="2000"/>
              <a:t> or a Chevy 1 Ton Dump Truck</a:t>
            </a:r>
            <a:endParaRPr sz="20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u="sng"/>
              <a:t>Approx Cost:</a:t>
            </a:r>
            <a:endParaRPr sz="1800" u="sng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/>
              <a:t>1 Ton Dump Truck -$80,000 w/out Sander</a:t>
            </a:r>
            <a:r>
              <a:rPr lang="en-US" sz="1800">
                <a:highlight>
                  <a:srgbClr val="FFFF00"/>
                </a:highlight>
              </a:rPr>
              <a:t>	</a:t>
            </a:r>
            <a:r>
              <a:rPr lang="en-US" sz="1800"/>
              <a:t>			5500 Dump </a:t>
            </a:r>
            <a:r>
              <a:rPr lang="en-US" sz="1800"/>
              <a:t>Truck</a:t>
            </a:r>
            <a:r>
              <a:rPr lang="en-US" sz="1800"/>
              <a:t> - $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u="sng">
                <a:solidFill>
                  <a:schemeClr val="accent2"/>
                </a:solidFill>
              </a:rPr>
              <a:t>Food Service</a:t>
            </a:r>
            <a:endParaRPr b="1" u="sng">
              <a:solidFill>
                <a:schemeClr val="accent2"/>
              </a:solidFill>
            </a:endParaRPr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1- Food Service Manager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4- (10) month cook/server cashiers  </a:t>
            </a:r>
            <a:r>
              <a:rPr lang="en-US" sz="1400"/>
              <a:t>(1 employee - 7.5 hrs per day and 3 employees - 4 hours per day)</a:t>
            </a:r>
            <a:endParaRPr sz="14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aphicFrame>
        <p:nvGraphicFramePr>
          <p:cNvPr id="122" name="Google Shape;122;p5"/>
          <p:cNvGraphicFramePr/>
          <p:nvPr/>
        </p:nvGraphicFramePr>
        <p:xfrm>
          <a:off x="1005840" y="30590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{9C185013-AE07-4885-9C2E-E842A3AFE423}</a:tableStyleId>
              </a:tblPr>
              <a:tblGrid>
                <a:gridCol w="4061700"/>
                <a:gridCol w="4061700"/>
              </a:tblGrid>
              <a:tr h="51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-US" sz="1800" u="none" cap="none" strike="noStrike">
                          <a:solidFill>
                            <a:schemeClr val="dk1"/>
                          </a:solidFill>
                        </a:rPr>
                        <a:t>Food</a:t>
                      </a:r>
                      <a:endParaRPr b="0"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-US" sz="1800" u="none" cap="none" strike="noStrike">
                          <a:solidFill>
                            <a:schemeClr val="dk1"/>
                          </a:solidFill>
                        </a:rPr>
                        <a:t>$6</a:t>
                      </a:r>
                      <a:r>
                        <a:rPr b="0" lang="en-US" sz="1800">
                          <a:solidFill>
                            <a:schemeClr val="dk1"/>
                          </a:solidFill>
                        </a:rPr>
                        <a:t>0,000</a:t>
                      </a:r>
                      <a:endParaRPr b="0"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1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Supplies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$1,500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51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Salaries and Benefits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$</a:t>
                      </a:r>
                      <a:r>
                        <a:rPr lang="en-US" sz="1800"/>
                        <a:t>170,000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51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TOTAL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$</a:t>
                      </a:r>
                      <a:r>
                        <a:rPr b="1" lang="en-US" sz="1800"/>
                        <a:t>231,500</a:t>
                      </a:r>
                      <a:endParaRPr b="1"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u="sng">
                <a:solidFill>
                  <a:srgbClr val="FF9900"/>
                </a:solidFill>
              </a:rPr>
              <a:t>Food Service Affects General Fund</a:t>
            </a:r>
            <a:endParaRPr b="1" u="sng">
              <a:solidFill>
                <a:srgbClr val="FF9900"/>
              </a:solidFill>
            </a:endParaRPr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goal of a School District’s Food Service Plan is to be self sufficient and not get subsidized from the General Fund.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 the 2020-2021 School year the General Fund covered losses of </a:t>
            </a:r>
            <a:r>
              <a:rPr lang="en-US">
                <a:solidFill>
                  <a:srgbClr val="FF0000"/>
                </a:solidFill>
              </a:rPr>
              <a:t>$52,954</a:t>
            </a:r>
            <a:endParaRPr>
              <a:solidFill>
                <a:srgbClr val="FF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 the 2021-2022 School Year the general Fund covered losses of </a:t>
            </a:r>
            <a:r>
              <a:rPr lang="en-US">
                <a:solidFill>
                  <a:srgbClr val="FF0000"/>
                </a:solidFill>
              </a:rPr>
              <a:t>$9,012</a:t>
            </a:r>
            <a:endParaRPr>
              <a:solidFill>
                <a:srgbClr val="FF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Two year Impact of General Fund was </a:t>
            </a:r>
            <a:r>
              <a:rPr lang="en-US">
                <a:solidFill>
                  <a:srgbClr val="FF0000"/>
                </a:solidFill>
              </a:rPr>
              <a:t>- $61,966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d63d28182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u="sng">
                <a:solidFill>
                  <a:schemeClr val="accent2"/>
                </a:solidFill>
              </a:rPr>
              <a:t>Comparisons:</a:t>
            </a:r>
            <a:endParaRPr b="1" u="sng">
              <a:solidFill>
                <a:schemeClr val="accent2"/>
              </a:solidFill>
            </a:endParaRPr>
          </a:p>
        </p:txBody>
      </p:sp>
      <p:sp>
        <p:nvSpPr>
          <p:cNvPr id="134" name="Google Shape;134;g10d63d28182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35" name="Google Shape;135;g10d63d28182_0_0"/>
          <p:cNvGraphicFramePr/>
          <p:nvPr/>
        </p:nvGraphicFramePr>
        <p:xfrm>
          <a:off x="952500" y="2667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{737A4F2E-2971-46A4-9A26-D8B95855FFF6}</a:tableStyleId>
              </a:tblPr>
              <a:tblGrid>
                <a:gridCol w="5143500"/>
                <a:gridCol w="5143500"/>
              </a:tblGrid>
              <a:tr h="57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sng" cap="none" strike="noStrike"/>
                        <a:t>2</a:t>
                      </a:r>
                      <a:r>
                        <a:rPr b="1" lang="en-US" u="sng"/>
                        <a:t>1</a:t>
                      </a:r>
                      <a:r>
                        <a:rPr b="1" lang="en-US" sz="1400" u="sng" cap="none" strike="noStrike"/>
                        <a:t>-2</a:t>
                      </a:r>
                      <a:r>
                        <a:rPr b="1" lang="en-US" u="sng"/>
                        <a:t>2</a:t>
                      </a:r>
                      <a:r>
                        <a:rPr b="1" lang="en-US" sz="1400" u="sng" cap="none" strike="noStrike"/>
                        <a:t> School Year </a:t>
                      </a:r>
                      <a:endParaRPr b="1" sz="1400" u="sng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sng" cap="none" strike="noStrike"/>
                        <a:t>2</a:t>
                      </a:r>
                      <a:r>
                        <a:rPr b="1" lang="en-US" u="sng"/>
                        <a:t>2</a:t>
                      </a:r>
                      <a:r>
                        <a:rPr b="1" lang="en-US" sz="1400" u="sng" cap="none" strike="noStrike"/>
                        <a:t>-2</a:t>
                      </a:r>
                      <a:r>
                        <a:rPr b="1" lang="en-US" u="sng"/>
                        <a:t>3</a:t>
                      </a:r>
                      <a:r>
                        <a:rPr b="1" lang="en-US" sz="1400" u="sng" cap="none" strike="noStrike"/>
                        <a:t> School Year </a:t>
                      </a:r>
                      <a:endParaRPr b="1" sz="1400" u="sng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WBH Breakfast - </a:t>
                      </a:r>
                      <a:r>
                        <a:rPr lang="en-US"/>
                        <a:t>   35%     </a:t>
                      </a:r>
                      <a:r>
                        <a:rPr lang="en-US" sz="1400" u="none" cap="none" strike="noStrike"/>
                        <a:t>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WBH Breakfast -</a:t>
                      </a:r>
                      <a:r>
                        <a:rPr lang="en-US"/>
                        <a:t>   25%  </a:t>
                      </a:r>
                      <a:r>
                        <a:rPr lang="en-US" sz="1400" u="none" cap="none" strike="noStrike"/>
                        <a:t> 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WBH Lunch - </a:t>
                      </a:r>
                      <a:r>
                        <a:rPr lang="en-US"/>
                        <a:t>65% </a:t>
                      </a:r>
                      <a:r>
                        <a:rPr lang="en-US" sz="1400" u="none" cap="none" strike="noStrike"/>
                        <a:t>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WBH Lunch - </a:t>
                      </a:r>
                      <a:r>
                        <a:rPr lang="en-US"/>
                        <a:t>  50%  </a:t>
                      </a:r>
                      <a:r>
                        <a:rPr lang="en-US" sz="1400" u="none" cap="none" strike="noStrike"/>
                        <a:t>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Jr/Sr HS Breakfast -</a:t>
                      </a:r>
                      <a:r>
                        <a:rPr lang="en-US"/>
                        <a:t>  16% </a:t>
                      </a:r>
                      <a:r>
                        <a:rPr lang="en-US" sz="1400" u="none" cap="none" strike="noStrike"/>
                        <a:t>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Jr/Sr HS Breakfast  18%- </a:t>
                      </a:r>
                      <a:r>
                        <a:rPr lang="en-US"/>
                        <a:t>   </a:t>
                      </a:r>
                      <a:r>
                        <a:rPr lang="en-US" sz="1400" u="none" cap="none" strike="noStrike"/>
                        <a:t>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Jr/Sr. HS Lunch - </a:t>
                      </a:r>
                      <a:r>
                        <a:rPr lang="en-US"/>
                        <a:t>41</a:t>
                      </a:r>
                      <a:r>
                        <a:rPr lang="en-US" sz="1400" u="none" cap="none" strike="noStrike"/>
                        <a:t>% 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Jr/Sr. HS Lunch - 41%</a:t>
                      </a:r>
                      <a:r>
                        <a:rPr lang="en-US"/>
                        <a:t>   </a:t>
                      </a:r>
                      <a:r>
                        <a:rPr lang="en-US" sz="1400" u="none" cap="none" strike="noStrike"/>
                        <a:t> Participation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2021-01-11T14:05:38Z</dcterms:created>
  <dc:creator>Rielly, Francis</dc:creator>
</cp:coreProperties>
</file>